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58" r:id="rId3"/>
    <p:sldId id="257" r:id="rId4"/>
    <p:sldId id="259" r:id="rId5"/>
    <p:sldId id="260" r:id="rId6"/>
    <p:sldId id="261" r:id="rId7"/>
    <p:sldId id="297" r:id="rId8"/>
    <p:sldId id="291" r:id="rId9"/>
    <p:sldId id="292" r:id="rId10"/>
    <p:sldId id="293" r:id="rId11"/>
    <p:sldId id="294" r:id="rId12"/>
    <p:sldId id="295" r:id="rId13"/>
    <p:sldId id="296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298" r:id="rId23"/>
    <p:sldId id="281" r:id="rId24"/>
    <p:sldId id="282" r:id="rId25"/>
    <p:sldId id="283" r:id="rId26"/>
    <p:sldId id="284" r:id="rId27"/>
    <p:sldId id="303" r:id="rId28"/>
    <p:sldId id="306" r:id="rId29"/>
    <p:sldId id="262" r:id="rId30"/>
    <p:sldId id="263" r:id="rId31"/>
    <p:sldId id="264" r:id="rId32"/>
    <p:sldId id="315" r:id="rId33"/>
    <p:sldId id="305" r:id="rId34"/>
    <p:sldId id="317" r:id="rId35"/>
    <p:sldId id="318" r:id="rId36"/>
    <p:sldId id="289" r:id="rId37"/>
    <p:sldId id="304" r:id="rId38"/>
    <p:sldId id="290" r:id="rId39"/>
  </p:sldIdLst>
  <p:sldSz cx="12192000" cy="6858000"/>
  <p:notesSz cx="6858000" cy="9144000"/>
  <p:embeddedFontLst>
    <p:embeddedFont>
      <p:font typeface="Corbel" panose="020B0503020204020204" pitchFamily="34" charset="0"/>
      <p:regular r:id="rId41"/>
      <p:bold r:id="rId42"/>
      <p:italic r:id="rId43"/>
      <p:boldItalic r:id="rId44"/>
    </p:embeddedFont>
    <p:embeddedFont>
      <p:font typeface="Montserrat" pitchFamily="2" charset="77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9" roundtripDataSignature="AMtx7mi6TwW48WRB38W4fX2G1WARptyu9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2"/>
    <p:restoredTop sz="94760"/>
  </p:normalViewPr>
  <p:slideViewPr>
    <p:cSldViewPr snapToGrid="0">
      <p:cViewPr varScale="1">
        <p:scale>
          <a:sx n="109" d="100"/>
          <a:sy n="109" d="100"/>
        </p:scale>
        <p:origin x="6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2" name="Google Shape;22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>
          <a:extLst>
            <a:ext uri="{FF2B5EF4-FFF2-40B4-BE49-F238E27FC236}">
              <a16:creationId xmlns:a16="http://schemas.microsoft.com/office/drawing/2014/main" id="{41224AD6-5E18-2221-4C66-4148417FE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>
            <a:extLst>
              <a:ext uri="{FF2B5EF4-FFF2-40B4-BE49-F238E27FC236}">
                <a16:creationId xmlns:a16="http://schemas.microsoft.com/office/drawing/2014/main" id="{02B490DD-586D-F156-A3CC-F7E808A26EF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2:notes">
            <a:extLst>
              <a:ext uri="{FF2B5EF4-FFF2-40B4-BE49-F238E27FC236}">
                <a16:creationId xmlns:a16="http://schemas.microsoft.com/office/drawing/2014/main" id="{8A8D41CE-89AB-2F72-AD2B-283BDEF71F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2:notes">
            <a:extLst>
              <a:ext uri="{FF2B5EF4-FFF2-40B4-BE49-F238E27FC236}">
                <a16:creationId xmlns:a16="http://schemas.microsoft.com/office/drawing/2014/main" id="{17E60497-AFE0-7106-05FE-001773D1A4E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nl-NL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34280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>
          <a:extLst>
            <a:ext uri="{FF2B5EF4-FFF2-40B4-BE49-F238E27FC236}">
              <a16:creationId xmlns:a16="http://schemas.microsoft.com/office/drawing/2014/main" id="{4576D40B-9A62-659E-F44F-119957021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>
            <a:extLst>
              <a:ext uri="{FF2B5EF4-FFF2-40B4-BE49-F238E27FC236}">
                <a16:creationId xmlns:a16="http://schemas.microsoft.com/office/drawing/2014/main" id="{DB06FBB0-A666-DF1A-B740-936E451AB74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2:notes">
            <a:extLst>
              <a:ext uri="{FF2B5EF4-FFF2-40B4-BE49-F238E27FC236}">
                <a16:creationId xmlns:a16="http://schemas.microsoft.com/office/drawing/2014/main" id="{BDFDAE34-D5F3-C816-F560-0B221E35814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2:notes">
            <a:extLst>
              <a:ext uri="{FF2B5EF4-FFF2-40B4-BE49-F238E27FC236}">
                <a16:creationId xmlns:a16="http://schemas.microsoft.com/office/drawing/2014/main" id="{198249BF-07EA-EDAA-FF03-574F56AB650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nl-NL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27365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>
          <a:extLst>
            <a:ext uri="{FF2B5EF4-FFF2-40B4-BE49-F238E27FC236}">
              <a16:creationId xmlns:a16="http://schemas.microsoft.com/office/drawing/2014/main" id="{DFE4A5C9-1606-E813-E881-7AA07F833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>
            <a:extLst>
              <a:ext uri="{FF2B5EF4-FFF2-40B4-BE49-F238E27FC236}">
                <a16:creationId xmlns:a16="http://schemas.microsoft.com/office/drawing/2014/main" id="{4D095D26-84FC-0918-DBA9-E7F5B5D3978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2:notes">
            <a:extLst>
              <a:ext uri="{FF2B5EF4-FFF2-40B4-BE49-F238E27FC236}">
                <a16:creationId xmlns:a16="http://schemas.microsoft.com/office/drawing/2014/main" id="{5D3167FE-00E3-D22C-5D75-AFEFB3BBAD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2:notes">
            <a:extLst>
              <a:ext uri="{FF2B5EF4-FFF2-40B4-BE49-F238E27FC236}">
                <a16:creationId xmlns:a16="http://schemas.microsoft.com/office/drawing/2014/main" id="{B053D970-2352-20AF-B83A-FD6BF72EA2A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nl-NL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4268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>
          <a:extLst>
            <a:ext uri="{FF2B5EF4-FFF2-40B4-BE49-F238E27FC236}">
              <a16:creationId xmlns:a16="http://schemas.microsoft.com/office/drawing/2014/main" id="{1E569DEB-82E9-9B5C-820F-EA938D5C3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>
            <a:extLst>
              <a:ext uri="{FF2B5EF4-FFF2-40B4-BE49-F238E27FC236}">
                <a16:creationId xmlns:a16="http://schemas.microsoft.com/office/drawing/2014/main" id="{64803F83-FD95-F76C-030A-4136A070FE2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2:notes">
            <a:extLst>
              <a:ext uri="{FF2B5EF4-FFF2-40B4-BE49-F238E27FC236}">
                <a16:creationId xmlns:a16="http://schemas.microsoft.com/office/drawing/2014/main" id="{6DC2BDBF-1B8B-C7C2-C6A5-4DF11C6D668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2:notes">
            <a:extLst>
              <a:ext uri="{FF2B5EF4-FFF2-40B4-BE49-F238E27FC236}">
                <a16:creationId xmlns:a16="http://schemas.microsoft.com/office/drawing/2014/main" id="{0E7EF4BA-4874-A0C0-8A63-6B22B2C32F1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nl-NL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60917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>
          <a:extLst>
            <a:ext uri="{FF2B5EF4-FFF2-40B4-BE49-F238E27FC236}">
              <a16:creationId xmlns:a16="http://schemas.microsoft.com/office/drawing/2014/main" id="{0BC5F78A-EAA4-4211-4435-8E19B2E9E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:notes">
            <a:extLst>
              <a:ext uri="{FF2B5EF4-FFF2-40B4-BE49-F238E27FC236}">
                <a16:creationId xmlns:a16="http://schemas.microsoft.com/office/drawing/2014/main" id="{7FE3CEA5-A9F7-00F8-DFF8-E8386B702C7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3" name="Google Shape;363;p2:notes">
            <a:extLst>
              <a:ext uri="{FF2B5EF4-FFF2-40B4-BE49-F238E27FC236}">
                <a16:creationId xmlns:a16="http://schemas.microsoft.com/office/drawing/2014/main" id="{E566B457-7A4F-3633-BF9D-5DD9036561D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4" name="Google Shape;364;p2:notes">
            <a:extLst>
              <a:ext uri="{FF2B5EF4-FFF2-40B4-BE49-F238E27FC236}">
                <a16:creationId xmlns:a16="http://schemas.microsoft.com/office/drawing/2014/main" id="{3C3845E5-4DB8-3F18-9EE3-D947281F246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80150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>
          <a:extLst>
            <a:ext uri="{FF2B5EF4-FFF2-40B4-BE49-F238E27FC236}">
              <a16:creationId xmlns:a16="http://schemas.microsoft.com/office/drawing/2014/main" id="{DCE74C4C-9891-431D-A788-C2A2F0132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df40f198ee_0_149:notes">
            <a:extLst>
              <a:ext uri="{FF2B5EF4-FFF2-40B4-BE49-F238E27FC236}">
                <a16:creationId xmlns:a16="http://schemas.microsoft.com/office/drawing/2014/main" id="{C5C854AA-9761-98D8-542D-4AB3CFA15B2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1" name="Google Shape;371;g2df40f198ee_0_149:notes">
            <a:extLst>
              <a:ext uri="{FF2B5EF4-FFF2-40B4-BE49-F238E27FC236}">
                <a16:creationId xmlns:a16="http://schemas.microsoft.com/office/drawing/2014/main" id="{94E2AFF5-F899-7F45-8FAC-452C6A49355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2" name="Google Shape;372;g2df40f198ee_0_149:notes">
            <a:extLst>
              <a:ext uri="{FF2B5EF4-FFF2-40B4-BE49-F238E27FC236}">
                <a16:creationId xmlns:a16="http://schemas.microsoft.com/office/drawing/2014/main" id="{334B0D4E-40A6-C1CF-41AF-78EA8060CCF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77921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>
          <a:extLst>
            <a:ext uri="{FF2B5EF4-FFF2-40B4-BE49-F238E27FC236}">
              <a16:creationId xmlns:a16="http://schemas.microsoft.com/office/drawing/2014/main" id="{6AB11C94-A839-9315-FF62-0ACC14284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15f5c95623_0_24:notes">
            <a:extLst>
              <a:ext uri="{FF2B5EF4-FFF2-40B4-BE49-F238E27FC236}">
                <a16:creationId xmlns:a16="http://schemas.microsoft.com/office/drawing/2014/main" id="{8DB9C015-C92C-FDF0-D003-738AC5D94C8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0" name="Google Shape;380;g315f5c95623_0_24:notes">
            <a:extLst>
              <a:ext uri="{FF2B5EF4-FFF2-40B4-BE49-F238E27FC236}">
                <a16:creationId xmlns:a16="http://schemas.microsoft.com/office/drawing/2014/main" id="{0E1F8860-73C9-3381-FD45-298448F0B89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 sz="12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BZK, KGG, I&amp;W, LVVN, VRO </a:t>
            </a:r>
            <a:endParaRPr dirty="0"/>
          </a:p>
        </p:txBody>
      </p:sp>
      <p:sp>
        <p:nvSpPr>
          <p:cNvPr id="381" name="Google Shape;381;g315f5c95623_0_24:notes">
            <a:extLst>
              <a:ext uri="{FF2B5EF4-FFF2-40B4-BE49-F238E27FC236}">
                <a16:creationId xmlns:a16="http://schemas.microsoft.com/office/drawing/2014/main" id="{07FB9BC8-C126-F06A-7258-06D8DAEFE3F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97410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>
          <a:extLst>
            <a:ext uri="{FF2B5EF4-FFF2-40B4-BE49-F238E27FC236}">
              <a16:creationId xmlns:a16="http://schemas.microsoft.com/office/drawing/2014/main" id="{7A57C5F5-647A-21D6-5E01-5225FB432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3161fee2c28_1_0:notes">
            <a:extLst>
              <a:ext uri="{FF2B5EF4-FFF2-40B4-BE49-F238E27FC236}">
                <a16:creationId xmlns:a16="http://schemas.microsoft.com/office/drawing/2014/main" id="{683362DE-C2BA-2A9E-D06D-D46A34D775A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g3161fee2c28_1_0:notes">
            <a:extLst>
              <a:ext uri="{FF2B5EF4-FFF2-40B4-BE49-F238E27FC236}">
                <a16:creationId xmlns:a16="http://schemas.microsoft.com/office/drawing/2014/main" id="{3ADAEE78-E188-5A96-9052-E0F48063E8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0" name="Google Shape;390;g3161fee2c28_1_0:notes">
            <a:extLst>
              <a:ext uri="{FF2B5EF4-FFF2-40B4-BE49-F238E27FC236}">
                <a16:creationId xmlns:a16="http://schemas.microsoft.com/office/drawing/2014/main" id="{C9D7E62F-F2EE-9302-1A92-575F5AC180C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30259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>
          <a:extLst>
            <a:ext uri="{FF2B5EF4-FFF2-40B4-BE49-F238E27FC236}">
              <a16:creationId xmlns:a16="http://schemas.microsoft.com/office/drawing/2014/main" id="{CB57F930-0307-2A72-A255-AF84445EC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161fee2c28_1_8:notes">
            <a:extLst>
              <a:ext uri="{FF2B5EF4-FFF2-40B4-BE49-F238E27FC236}">
                <a16:creationId xmlns:a16="http://schemas.microsoft.com/office/drawing/2014/main" id="{A8889554-B293-EA41-5EEE-91F34907F5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8" name="Google Shape;398;g3161fee2c28_1_8:notes">
            <a:extLst>
              <a:ext uri="{FF2B5EF4-FFF2-40B4-BE49-F238E27FC236}">
                <a16:creationId xmlns:a16="http://schemas.microsoft.com/office/drawing/2014/main" id="{F01B9235-0552-7C2E-BD7E-D4760D40309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9" name="Google Shape;399;g3161fee2c28_1_8:notes">
            <a:extLst>
              <a:ext uri="{FF2B5EF4-FFF2-40B4-BE49-F238E27FC236}">
                <a16:creationId xmlns:a16="http://schemas.microsoft.com/office/drawing/2014/main" id="{B7CFA2EB-76BB-5F51-E499-DF65C4D0441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51541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>
          <a:extLst>
            <a:ext uri="{FF2B5EF4-FFF2-40B4-BE49-F238E27FC236}">
              <a16:creationId xmlns:a16="http://schemas.microsoft.com/office/drawing/2014/main" id="{CACEB40C-3EB7-2125-3C1F-0754A9DA0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3161fee2c28_1_16:notes">
            <a:extLst>
              <a:ext uri="{FF2B5EF4-FFF2-40B4-BE49-F238E27FC236}">
                <a16:creationId xmlns:a16="http://schemas.microsoft.com/office/drawing/2014/main" id="{678EC8A9-9591-DEC6-3F19-B857C49AF31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7" name="Google Shape;407;g3161fee2c28_1_16:notes">
            <a:extLst>
              <a:ext uri="{FF2B5EF4-FFF2-40B4-BE49-F238E27FC236}">
                <a16:creationId xmlns:a16="http://schemas.microsoft.com/office/drawing/2014/main" id="{C0C01A10-4CEB-9310-2510-316A78D51FE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8" name="Google Shape;408;g3161fee2c28_1_16:notes">
            <a:extLst>
              <a:ext uri="{FF2B5EF4-FFF2-40B4-BE49-F238E27FC236}">
                <a16:creationId xmlns:a16="http://schemas.microsoft.com/office/drawing/2014/main" id="{D0369848-D145-54C9-B5E0-6F972D3DBE2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410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df2662c0b7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g2df2662c0b7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g2df2662c0b7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>
          <a:extLst>
            <a:ext uri="{FF2B5EF4-FFF2-40B4-BE49-F238E27FC236}">
              <a16:creationId xmlns:a16="http://schemas.microsoft.com/office/drawing/2014/main" id="{47570EFA-46B6-E555-7077-854CC7F8D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161fee2c28_1_24:notes">
            <a:extLst>
              <a:ext uri="{FF2B5EF4-FFF2-40B4-BE49-F238E27FC236}">
                <a16:creationId xmlns:a16="http://schemas.microsoft.com/office/drawing/2014/main" id="{0391097A-51B7-EE23-6901-585BABB8C99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g3161fee2c28_1_24:notes">
            <a:extLst>
              <a:ext uri="{FF2B5EF4-FFF2-40B4-BE49-F238E27FC236}">
                <a16:creationId xmlns:a16="http://schemas.microsoft.com/office/drawing/2014/main" id="{3FD9376F-747F-1E18-222D-AD0156C37F1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7" name="Google Shape;417;g3161fee2c28_1_24:notes">
            <a:extLst>
              <a:ext uri="{FF2B5EF4-FFF2-40B4-BE49-F238E27FC236}">
                <a16:creationId xmlns:a16="http://schemas.microsoft.com/office/drawing/2014/main" id="{DE2CBE3E-2AD0-D2C3-8690-DA44AE0A159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87555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>
          <a:extLst>
            <a:ext uri="{FF2B5EF4-FFF2-40B4-BE49-F238E27FC236}">
              <a16:creationId xmlns:a16="http://schemas.microsoft.com/office/drawing/2014/main" id="{5730976A-D766-A481-24D7-48E67C43C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>
            <a:extLst>
              <a:ext uri="{FF2B5EF4-FFF2-40B4-BE49-F238E27FC236}">
                <a16:creationId xmlns:a16="http://schemas.microsoft.com/office/drawing/2014/main" id="{D023AAA6-06DA-D137-B84C-EFCBBC2BA4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2:notes">
            <a:extLst>
              <a:ext uri="{FF2B5EF4-FFF2-40B4-BE49-F238E27FC236}">
                <a16:creationId xmlns:a16="http://schemas.microsoft.com/office/drawing/2014/main" id="{35E4B5CF-B8B4-7B63-3DC1-7E86FDE1DC2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NL" dirty="0"/>
              <a:t>Om te over het dak met andere beleidsdomeinen moeten de voordelen van groen/ blauwe daken nog beter kunnen worden uitgedrukt in €’s. Als er partijen zijn die daar kengetallen voor hebben of nog beter aantoonbare resultaten horen we het graag. </a:t>
            </a:r>
            <a:endParaRPr dirty="0"/>
          </a:p>
        </p:txBody>
      </p:sp>
      <p:sp>
        <p:nvSpPr>
          <p:cNvPr id="97" name="Google Shape;97;p2:notes">
            <a:extLst>
              <a:ext uri="{FF2B5EF4-FFF2-40B4-BE49-F238E27FC236}">
                <a16:creationId xmlns:a16="http://schemas.microsoft.com/office/drawing/2014/main" id="{DFDED093-703F-5CBB-7468-C0B61C8190E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51311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>
          <a:extLst>
            <a:ext uri="{FF2B5EF4-FFF2-40B4-BE49-F238E27FC236}">
              <a16:creationId xmlns:a16="http://schemas.microsoft.com/office/drawing/2014/main" id="{7214E6AD-2A3A-B5BC-7A35-F599B0F6E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1520aea9a7_0_6:notes">
            <a:extLst>
              <a:ext uri="{FF2B5EF4-FFF2-40B4-BE49-F238E27FC236}">
                <a16:creationId xmlns:a16="http://schemas.microsoft.com/office/drawing/2014/main" id="{757D35DB-2C65-A9AD-6E0F-93102F865C3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g31520aea9a7_0_6:notes">
            <a:extLst>
              <a:ext uri="{FF2B5EF4-FFF2-40B4-BE49-F238E27FC236}">
                <a16:creationId xmlns:a16="http://schemas.microsoft.com/office/drawing/2014/main" id="{9BA91A0D-4B54-FF1B-B379-52FEB6A684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6" name="Google Shape;246;g31520aea9a7_0_6:notes">
            <a:extLst>
              <a:ext uri="{FF2B5EF4-FFF2-40B4-BE49-F238E27FC236}">
                <a16:creationId xmlns:a16="http://schemas.microsoft.com/office/drawing/2014/main" id="{B08BD617-79D7-1652-4FE1-EA9CA888FAC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66502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31640459cc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3" name="Google Shape;433;g31640459cc3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4" name="Google Shape;434;g31640459cc3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20910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31640459cc3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2" name="Google Shape;442;g31640459cc3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3" name="Google Shape;443;g31640459cc3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08980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31640459cc3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1" name="Google Shape;451;g31640459cc3_0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2" name="Google Shape;452;g31640459cc3_0_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7172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1640459cc3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0" name="Google Shape;460;g31640459cc3_0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1" name="Google Shape;461;g31640459cc3_0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95228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>
          <a:extLst>
            <a:ext uri="{FF2B5EF4-FFF2-40B4-BE49-F238E27FC236}">
              <a16:creationId xmlns:a16="http://schemas.microsoft.com/office/drawing/2014/main" id="{051B46B6-C9FE-18DD-00DC-5B88811C1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1640459cc3_0_24:notes">
            <a:extLst>
              <a:ext uri="{FF2B5EF4-FFF2-40B4-BE49-F238E27FC236}">
                <a16:creationId xmlns:a16="http://schemas.microsoft.com/office/drawing/2014/main" id="{F0452EEF-50C7-6F79-40EB-1BD2848D9C5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0" name="Google Shape;460;g31640459cc3_0_24:notes">
            <a:extLst>
              <a:ext uri="{FF2B5EF4-FFF2-40B4-BE49-F238E27FC236}">
                <a16:creationId xmlns:a16="http://schemas.microsoft.com/office/drawing/2014/main" id="{78402DB2-CE6A-AACF-BE75-56522CAA580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1" name="Google Shape;461;g31640459cc3_0_24:notes">
            <a:extLst>
              <a:ext uri="{FF2B5EF4-FFF2-40B4-BE49-F238E27FC236}">
                <a16:creationId xmlns:a16="http://schemas.microsoft.com/office/drawing/2014/main" id="{FAA196EE-7FA2-644D-A34B-21B4D491959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86314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>
          <a:extLst>
            <a:ext uri="{FF2B5EF4-FFF2-40B4-BE49-F238E27FC236}">
              <a16:creationId xmlns:a16="http://schemas.microsoft.com/office/drawing/2014/main" id="{E5603BA8-C606-16AA-46CA-828E03DD4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1640459cc3_0_24:notes">
            <a:extLst>
              <a:ext uri="{FF2B5EF4-FFF2-40B4-BE49-F238E27FC236}">
                <a16:creationId xmlns:a16="http://schemas.microsoft.com/office/drawing/2014/main" id="{76B5BFFA-5CFC-A76E-3825-719E93F3AD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0" name="Google Shape;460;g31640459cc3_0_24:notes">
            <a:extLst>
              <a:ext uri="{FF2B5EF4-FFF2-40B4-BE49-F238E27FC236}">
                <a16:creationId xmlns:a16="http://schemas.microsoft.com/office/drawing/2014/main" id="{E0651278-FE3F-BBB0-F222-0B30E5E2447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1" name="Google Shape;461;g31640459cc3_0_24:notes">
            <a:extLst>
              <a:ext uri="{FF2B5EF4-FFF2-40B4-BE49-F238E27FC236}">
                <a16:creationId xmlns:a16="http://schemas.microsoft.com/office/drawing/2014/main" id="{EDC8A61D-3D79-8931-C2C0-3D3ACC91B83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64181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16ebc3375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9" name="Google Shape;269;g316ebc33753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0" name="Google Shape;270;g316ebc33753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afe4caab2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" name="Google Shape;229;g2afe4caab21_0_0:notes"/>
          <p:cNvSpPr txBox="1">
            <a:spLocks noGrp="1"/>
          </p:cNvSpPr>
          <p:nvPr>
            <p:ph type="body" idx="1"/>
          </p:nvPr>
        </p:nvSpPr>
        <p:spPr>
          <a:xfrm>
            <a:off x="685800" y="4400555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0" name="Google Shape;230;g2afe4caab21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25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16ebc3375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g316ebc33753_0_7:notes"/>
          <p:cNvSpPr txBox="1">
            <a:spLocks noGrp="1"/>
          </p:cNvSpPr>
          <p:nvPr>
            <p:ph type="body" idx="1"/>
          </p:nvPr>
        </p:nvSpPr>
        <p:spPr>
          <a:xfrm>
            <a:off x="685800" y="4400555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8" name="Google Shape;278;g316ebc33753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25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15f5c9562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g315f5c95623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6" name="Google Shape;286;g315f5c95623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>
          <a:extLst>
            <a:ext uri="{FF2B5EF4-FFF2-40B4-BE49-F238E27FC236}">
              <a16:creationId xmlns:a16="http://schemas.microsoft.com/office/drawing/2014/main" id="{DC99EEDA-C255-78EF-128E-32B057122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15f5c95623_0_7:notes">
            <a:extLst>
              <a:ext uri="{FF2B5EF4-FFF2-40B4-BE49-F238E27FC236}">
                <a16:creationId xmlns:a16="http://schemas.microsoft.com/office/drawing/2014/main" id="{33BA8D04-92E0-E4AE-82E5-DCF079E3EBE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g315f5c95623_0_7:notes">
            <a:extLst>
              <a:ext uri="{FF2B5EF4-FFF2-40B4-BE49-F238E27FC236}">
                <a16:creationId xmlns:a16="http://schemas.microsoft.com/office/drawing/2014/main" id="{84ACCC3F-6D6D-6E23-0F14-13960E2FDB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6" name="Google Shape;286;g315f5c95623_0_7:notes">
            <a:extLst>
              <a:ext uri="{FF2B5EF4-FFF2-40B4-BE49-F238E27FC236}">
                <a16:creationId xmlns:a16="http://schemas.microsoft.com/office/drawing/2014/main" id="{07599DEA-FF52-3C76-4900-2EDE1EC7ADE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80464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>
          <a:extLst>
            <a:ext uri="{FF2B5EF4-FFF2-40B4-BE49-F238E27FC236}">
              <a16:creationId xmlns:a16="http://schemas.microsoft.com/office/drawing/2014/main" id="{9643BF73-1223-F23D-5C3A-6E731F70E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15f5c95623_0_7:notes">
            <a:extLst>
              <a:ext uri="{FF2B5EF4-FFF2-40B4-BE49-F238E27FC236}">
                <a16:creationId xmlns:a16="http://schemas.microsoft.com/office/drawing/2014/main" id="{DDB4396C-6EA2-6FB0-E052-9234189D1F6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g315f5c95623_0_7:notes">
            <a:extLst>
              <a:ext uri="{FF2B5EF4-FFF2-40B4-BE49-F238E27FC236}">
                <a16:creationId xmlns:a16="http://schemas.microsoft.com/office/drawing/2014/main" id="{47B27A59-968D-296C-546E-41A9CB242DD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6" name="Google Shape;286;g315f5c95623_0_7:notes">
            <a:extLst>
              <a:ext uri="{FF2B5EF4-FFF2-40B4-BE49-F238E27FC236}">
                <a16:creationId xmlns:a16="http://schemas.microsoft.com/office/drawing/2014/main" id="{C4D179A2-B97F-641C-B226-AC18980F120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25236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>
          <a:extLst>
            <a:ext uri="{FF2B5EF4-FFF2-40B4-BE49-F238E27FC236}">
              <a16:creationId xmlns:a16="http://schemas.microsoft.com/office/drawing/2014/main" id="{4851E1CD-BE85-3710-7204-2728F08D7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15f5c95623_0_7:notes">
            <a:extLst>
              <a:ext uri="{FF2B5EF4-FFF2-40B4-BE49-F238E27FC236}">
                <a16:creationId xmlns:a16="http://schemas.microsoft.com/office/drawing/2014/main" id="{1E75DE98-FE1E-30EB-801B-66562D87D85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g315f5c95623_0_7:notes">
            <a:extLst>
              <a:ext uri="{FF2B5EF4-FFF2-40B4-BE49-F238E27FC236}">
                <a16:creationId xmlns:a16="http://schemas.microsoft.com/office/drawing/2014/main" id="{0F594FD8-D5F6-5508-EF17-F9B98A2E2D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6" name="Google Shape;286;g315f5c95623_0_7:notes">
            <a:extLst>
              <a:ext uri="{FF2B5EF4-FFF2-40B4-BE49-F238E27FC236}">
                <a16:creationId xmlns:a16="http://schemas.microsoft.com/office/drawing/2014/main" id="{B033CF16-931C-D53A-4488-5171DA16EF9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441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>
          <a:extLst>
            <a:ext uri="{FF2B5EF4-FFF2-40B4-BE49-F238E27FC236}">
              <a16:creationId xmlns:a16="http://schemas.microsoft.com/office/drawing/2014/main" id="{70DF5075-C942-576D-DDB7-6E5710909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15f5c95623_0_7:notes">
            <a:extLst>
              <a:ext uri="{FF2B5EF4-FFF2-40B4-BE49-F238E27FC236}">
                <a16:creationId xmlns:a16="http://schemas.microsoft.com/office/drawing/2014/main" id="{A9ECA0AE-C3BA-1BAE-6BEF-ED58951F9A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g315f5c95623_0_7:notes">
            <a:extLst>
              <a:ext uri="{FF2B5EF4-FFF2-40B4-BE49-F238E27FC236}">
                <a16:creationId xmlns:a16="http://schemas.microsoft.com/office/drawing/2014/main" id="{EED2A612-DB94-AF25-243E-6D520653EB7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6" name="Google Shape;286;g315f5c95623_0_7:notes">
            <a:extLst>
              <a:ext uri="{FF2B5EF4-FFF2-40B4-BE49-F238E27FC236}">
                <a16:creationId xmlns:a16="http://schemas.microsoft.com/office/drawing/2014/main" id="{1D272C6B-D36C-AFA8-3991-C17591FFDDC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95060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316bbb4d97f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8" name="Google Shape;508;g316bbb4d97f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9" name="Google Shape;509;g316bbb4d97f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>
          <a:extLst>
            <a:ext uri="{FF2B5EF4-FFF2-40B4-BE49-F238E27FC236}">
              <a16:creationId xmlns:a16="http://schemas.microsoft.com/office/drawing/2014/main" id="{C2C41211-BCC1-5285-B09E-1B47C404C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15f5c95623_0_14:notes">
            <a:extLst>
              <a:ext uri="{FF2B5EF4-FFF2-40B4-BE49-F238E27FC236}">
                <a16:creationId xmlns:a16="http://schemas.microsoft.com/office/drawing/2014/main" id="{5C0B7B4C-E6E0-DFD7-C375-165ACA68F80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0" name="Google Shape;310;g315f5c95623_0_14:notes">
            <a:extLst>
              <a:ext uri="{FF2B5EF4-FFF2-40B4-BE49-F238E27FC236}">
                <a16:creationId xmlns:a16="http://schemas.microsoft.com/office/drawing/2014/main" id="{0C30B874-CED7-E741-EF0A-18F326A6AAD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1" name="Google Shape;311;g315f5c95623_0_14:notes">
            <a:extLst>
              <a:ext uri="{FF2B5EF4-FFF2-40B4-BE49-F238E27FC236}">
                <a16:creationId xmlns:a16="http://schemas.microsoft.com/office/drawing/2014/main" id="{BAD176C2-BF47-FE10-32D6-CAE2C2F7030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44698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316bbb4d97f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5" name="Google Shape;515;g316bbb4d97f_0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6" name="Google Shape;516;g316bbb4d97f_0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38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1520aea9a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g31520aea9a7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6" name="Google Shape;246;g31520aea9a7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16bbb4d9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g316bbb4d97f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4" name="Google Shape;254;g316bbb4d97f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15f5c9562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g315f5c95623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2" name="Google Shape;262;g315f5c95623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>
          <a:extLst>
            <a:ext uri="{FF2B5EF4-FFF2-40B4-BE49-F238E27FC236}">
              <a16:creationId xmlns:a16="http://schemas.microsoft.com/office/drawing/2014/main" id="{0B55AD21-4CF3-B025-D9E1-42C28BCF5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1520aea9a7_0_6:notes">
            <a:extLst>
              <a:ext uri="{FF2B5EF4-FFF2-40B4-BE49-F238E27FC236}">
                <a16:creationId xmlns:a16="http://schemas.microsoft.com/office/drawing/2014/main" id="{14490A2D-8561-06CE-391C-B0979804CF0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g31520aea9a7_0_6:notes">
            <a:extLst>
              <a:ext uri="{FF2B5EF4-FFF2-40B4-BE49-F238E27FC236}">
                <a16:creationId xmlns:a16="http://schemas.microsoft.com/office/drawing/2014/main" id="{8BFDD5A9-7705-FA3A-3A46-19DBC56EA79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6" name="Google Shape;246;g31520aea9a7_0_6:notes">
            <a:extLst>
              <a:ext uri="{FF2B5EF4-FFF2-40B4-BE49-F238E27FC236}">
                <a16:creationId xmlns:a16="http://schemas.microsoft.com/office/drawing/2014/main" id="{6E5A8BB1-AF7A-FC5B-2838-F3CFFD83209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71150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>
          <a:extLst>
            <a:ext uri="{FF2B5EF4-FFF2-40B4-BE49-F238E27FC236}">
              <a16:creationId xmlns:a16="http://schemas.microsoft.com/office/drawing/2014/main" id="{DB84B565-6EE8-CD03-9683-F9E85C9F2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>
            <a:extLst>
              <a:ext uri="{FF2B5EF4-FFF2-40B4-BE49-F238E27FC236}">
                <a16:creationId xmlns:a16="http://schemas.microsoft.com/office/drawing/2014/main" id="{E959C0BF-9CD4-A274-13E5-89A7F298C5D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2:notes">
            <a:extLst>
              <a:ext uri="{FF2B5EF4-FFF2-40B4-BE49-F238E27FC236}">
                <a16:creationId xmlns:a16="http://schemas.microsoft.com/office/drawing/2014/main" id="{3841975C-B002-9088-71D5-306C57F6CBC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2:notes">
            <a:extLst>
              <a:ext uri="{FF2B5EF4-FFF2-40B4-BE49-F238E27FC236}">
                <a16:creationId xmlns:a16="http://schemas.microsoft.com/office/drawing/2014/main" id="{A987EBDD-F651-5FCE-6461-6D2E9883570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nl-NL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5460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>
          <a:extLst>
            <a:ext uri="{FF2B5EF4-FFF2-40B4-BE49-F238E27FC236}">
              <a16:creationId xmlns:a16="http://schemas.microsoft.com/office/drawing/2014/main" id="{B0E1C096-7A2D-D2B8-5479-1BBD45023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>
            <a:extLst>
              <a:ext uri="{FF2B5EF4-FFF2-40B4-BE49-F238E27FC236}">
                <a16:creationId xmlns:a16="http://schemas.microsoft.com/office/drawing/2014/main" id="{7736632E-39EE-84D4-9818-872BAF1FC1D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2:notes">
            <a:extLst>
              <a:ext uri="{FF2B5EF4-FFF2-40B4-BE49-F238E27FC236}">
                <a16:creationId xmlns:a16="http://schemas.microsoft.com/office/drawing/2014/main" id="{C948604D-6DF8-AA76-969E-5F74F199532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2:notes">
            <a:extLst>
              <a:ext uri="{FF2B5EF4-FFF2-40B4-BE49-F238E27FC236}">
                <a16:creationId xmlns:a16="http://schemas.microsoft.com/office/drawing/2014/main" id="{C45DC733-19CC-6B94-CE8A-07C971966ED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nl-NL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0724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eldia">
  <p:cSld name="1_Titeldia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PICTURE_WITH_CAPTION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0" name="Google Shape;90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1" name="Google Shape;91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VERTICAL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_TITLE_AND_VERTICAL_TEX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- Image-led v2">
  <p:cSld name="Cover - Image-led v2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b0d3bd9d25_0_1137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08" name="Google Shape;108;g2b0d3bd9d25_0_1137"/>
          <p:cNvSpPr txBox="1">
            <a:spLocks noGrp="1"/>
          </p:cNvSpPr>
          <p:nvPr>
            <p:ph type="title"/>
          </p:nvPr>
        </p:nvSpPr>
        <p:spPr>
          <a:xfrm>
            <a:off x="457200" y="2971801"/>
            <a:ext cx="45720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60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sz="4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g2b0d3bd9d25_0_1137"/>
          <p:cNvSpPr txBox="1">
            <a:spLocks noGrp="1"/>
          </p:cNvSpPr>
          <p:nvPr>
            <p:ph type="body" idx="1"/>
          </p:nvPr>
        </p:nvSpPr>
        <p:spPr>
          <a:xfrm>
            <a:off x="457200" y="4814455"/>
            <a:ext cx="457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600" tIns="0" rIns="0" bIns="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None/>
              <a:defRPr sz="21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Google Shape;110;g2b0d3bd9d25_0_1137"/>
          <p:cNvSpPr txBox="1">
            <a:spLocks noGrp="1"/>
          </p:cNvSpPr>
          <p:nvPr>
            <p:ph type="body" idx="3"/>
          </p:nvPr>
        </p:nvSpPr>
        <p:spPr>
          <a:xfrm>
            <a:off x="457200" y="5257800"/>
            <a:ext cx="457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600" tIns="0" rIns="0" bIns="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98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198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198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1980" algn="l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943"/>
              <a:buFont typeface="Arial"/>
              <a:buChar char="•"/>
              <a:defRPr sz="1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11" name="Google Shape;111;g2b0d3bd9d25_0_11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36200" y="457200"/>
            <a:ext cx="1498603" cy="228631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g2b0d3bd9d25_0_1137"/>
          <p:cNvSpPr/>
          <p:nvPr/>
        </p:nvSpPr>
        <p:spPr>
          <a:xfrm>
            <a:off x="457200" y="914400"/>
            <a:ext cx="11277600" cy="5486400"/>
          </a:xfrm>
          <a:prstGeom prst="rect">
            <a:avLst/>
          </a:prstGeom>
          <a:noFill/>
          <a:ln w="508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78"/>
              <a:buFont typeface="Arial"/>
              <a:buNone/>
            </a:pPr>
            <a:endParaRPr sz="1778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g2b0d3bd9d25_0_1137"/>
          <p:cNvSpPr/>
          <p:nvPr/>
        </p:nvSpPr>
        <p:spPr>
          <a:xfrm>
            <a:off x="8115300" y="5924552"/>
            <a:ext cx="3619500" cy="495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-NL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Internal Campaign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>
  <p:cSld name="TITLE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0" name="Google Shape;40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2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5" name="Google Shape;65;p2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2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7" name="Google Shape;67;p2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" type="blank">
  <p:cSld name="BLANK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OBJECT_WITH_CAPTION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3" name="Google Shape;83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4" name="Google Shape;8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62647"/>
            <a:ext cx="1218438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"/>
          <p:cNvSpPr txBox="1"/>
          <p:nvPr/>
        </p:nvSpPr>
        <p:spPr>
          <a:xfrm>
            <a:off x="1524000" y="1281448"/>
            <a:ext cx="9144000" cy="2234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Font typeface="Arial"/>
              <a:buNone/>
            </a:pPr>
            <a:r>
              <a:rPr lang="nl-NL" sz="61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Nationaal Dakenplan</a:t>
            </a:r>
            <a:r>
              <a:rPr lang="nl-NL" sz="6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1"/>
          <p:cNvSpPr txBox="1"/>
          <p:nvPr/>
        </p:nvSpPr>
        <p:spPr>
          <a:xfrm>
            <a:off x="1524000" y="3838073"/>
            <a:ext cx="9144000" cy="1161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</a:pPr>
            <a:r>
              <a:rPr lang="nl-NL" sz="2400" b="0" i="0" u="none" strike="noStrike" cap="none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NDP-</a:t>
            </a:r>
            <a:r>
              <a:rPr lang="nl-NL" sz="2400" b="0" i="0" u="none" strike="noStrike" cap="none" dirty="0" err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Partnerdag</a:t>
            </a:r>
            <a:r>
              <a:rPr lang="nl-NL" sz="2400" b="0" i="0" u="none" strike="noStrike" cap="none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– 25</a:t>
            </a:r>
            <a:r>
              <a:rPr lang="nl-NL" sz="2400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maart </a:t>
            </a:r>
            <a:r>
              <a:rPr lang="nl-NL" sz="2400" b="0" i="0" u="none" strike="noStrike" cap="none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2025</a:t>
            </a:r>
            <a:endParaRPr sz="2400" b="0" i="0" u="none" strike="noStrike" cap="none" dirty="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b="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>
          <a:extLst>
            <a:ext uri="{FF2B5EF4-FFF2-40B4-BE49-F238E27FC236}">
              <a16:creationId xmlns:a16="http://schemas.microsoft.com/office/drawing/2014/main" id="{4D4C40FD-0B29-508F-B4B0-89C8EECEE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buitenshuis, boom, hemel, bank&#10;&#10;Door AI gegenereerde inhoud is mogelijk onjuist.">
            <a:extLst>
              <a:ext uri="{FF2B5EF4-FFF2-40B4-BE49-F238E27FC236}">
                <a16:creationId xmlns:a16="http://schemas.microsoft.com/office/drawing/2014/main" id="{41565B7E-1F24-9164-A5E5-E9E594262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821" y="0"/>
            <a:ext cx="10287000" cy="6858000"/>
          </a:xfrm>
          <a:prstGeom prst="rect">
            <a:avLst/>
          </a:prstGeom>
        </p:spPr>
      </p:pic>
      <p:pic>
        <p:nvPicPr>
          <p:cNvPr id="100" name="Google Shape;100;p2">
            <a:extLst>
              <a:ext uri="{FF2B5EF4-FFF2-40B4-BE49-F238E27FC236}">
                <a16:creationId xmlns:a16="http://schemas.microsoft.com/office/drawing/2014/main" id="{7BAF1489-BEF8-C781-C1BC-E54DF9A2AA40}"/>
              </a:ext>
            </a:extLst>
          </p:cNvPr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6260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>
            <a:extLst>
              <a:ext uri="{FF2B5EF4-FFF2-40B4-BE49-F238E27FC236}">
                <a16:creationId xmlns:a16="http://schemas.microsoft.com/office/drawing/2014/main" id="{BEADB7A9-1E42-80CE-C7B8-07B63F1739D4}"/>
              </a:ext>
            </a:extLst>
          </p:cNvPr>
          <p:cNvSpPr txBox="1"/>
          <p:nvPr/>
        </p:nvSpPr>
        <p:spPr>
          <a:xfrm>
            <a:off x="653720" y="658005"/>
            <a:ext cx="5091899" cy="4259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srgbClr val="FA4614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Doelen speerpunt Educatie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NL" sz="1800" b="0" i="0" u="none" strike="noStrike" kern="0" cap="none" spc="0" normalizeH="0" baseline="0" noProof="0" dirty="0">
              <a:ln>
                <a:noFill/>
              </a:ln>
              <a:solidFill>
                <a:srgbClr val="FA4614"/>
              </a:solidFill>
              <a:effectLst/>
              <a:uLnTx/>
              <a:uFillTx/>
              <a:latin typeface="Corbel" panose="020B0503020204020204" pitchFamily="34" charset="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Wingdings" panose="05000000000000000000" pitchFamily="2" charset="2"/>
              <a:buChar char="§"/>
              <a:tabLst/>
              <a:defRPr/>
            </a:pPr>
            <a:r>
              <a:rPr kumimoji="0" lang="nl-NL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 pitchFamily="34" charset="0"/>
                <a:ea typeface="Montserrat"/>
                <a:cs typeface="Montserrat"/>
                <a:sym typeface="Montserrat"/>
              </a:rPr>
              <a:t>Ontwikkelen kennismodules </a:t>
            </a:r>
            <a:r>
              <a: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Montserrat"/>
                <a:cs typeface="Montserrat"/>
                <a:sym typeface="Montserrat"/>
              </a:rPr>
              <a:t>voor multifunctionele daken voor verschillend typen opleidingen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Wingdings" panose="05000000000000000000" pitchFamily="2" charset="2"/>
              <a:buChar char="§"/>
              <a:tabLst/>
              <a:defRPr/>
            </a:pPr>
            <a:r>
              <a:rPr lang="nl-NL" sz="1600" dirty="0">
                <a:latin typeface="Corbel" panose="020B0503020204020204" pitchFamily="34" charset="0"/>
                <a:ea typeface="Montserrat"/>
                <a:cs typeface="Montserrat"/>
                <a:sym typeface="Montserrat"/>
              </a:rPr>
              <a:t>Realiseren </a:t>
            </a:r>
            <a:r>
              <a:rPr lang="nl-NL" sz="1600" b="1" dirty="0">
                <a:solidFill>
                  <a:srgbClr val="FF0000"/>
                </a:solidFill>
                <a:latin typeface="Corbel" panose="020B0503020204020204" pitchFamily="34" charset="0"/>
                <a:ea typeface="Montserrat"/>
                <a:cs typeface="Montserrat"/>
                <a:sym typeface="Montserrat"/>
              </a:rPr>
              <a:t>‘horizontale’ kennisverbindingen </a:t>
            </a:r>
            <a:r>
              <a:rPr lang="nl-NL" sz="1600" dirty="0">
                <a:latin typeface="Corbel" panose="020B0503020204020204" pitchFamily="34" charset="0"/>
                <a:ea typeface="Montserrat"/>
                <a:cs typeface="Montserrat"/>
                <a:sym typeface="Montserrat"/>
              </a:rPr>
              <a:t>over multifunctionele daken binnen één type onderwijs</a:t>
            </a:r>
          </a:p>
          <a:p>
            <a:pPr marL="285750" marR="0" lvl="0" indent="-285750" algn="l" defTabSz="914400" rtl="0" eaLnBrk="1" fontAlgn="auto" latinLnBrk="0" hangingPunct="1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Wingdings" panose="05000000000000000000" pitchFamily="2" charset="2"/>
              <a:buChar char="§"/>
              <a:tabLst/>
              <a:defRPr/>
            </a:pPr>
            <a:r>
              <a: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Montserrat"/>
                <a:cs typeface="Montserrat"/>
                <a:sym typeface="Montserrat"/>
              </a:rPr>
              <a:t>Realiseren </a:t>
            </a:r>
            <a:r>
              <a:rPr kumimoji="0" lang="nl-NL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 pitchFamily="34" charset="0"/>
                <a:ea typeface="Montserrat"/>
                <a:cs typeface="Montserrat"/>
                <a:sym typeface="Montserrat"/>
              </a:rPr>
              <a:t>‘verticale’ (kennis)verbindingen </a:t>
            </a:r>
            <a:r>
              <a:rPr kumimoji="0" lang="nl-NL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Montserrat"/>
                <a:cs typeface="Montserrat"/>
                <a:sym typeface="Montserrat"/>
              </a:rPr>
              <a:t>tussen verschillend</a:t>
            </a:r>
            <a:r>
              <a:rPr lang="nl-NL" sz="1600" dirty="0">
                <a:latin typeface="Corbel" panose="020B0503020204020204" pitchFamily="34" charset="0"/>
                <a:ea typeface="Montserrat"/>
                <a:cs typeface="Montserrat"/>
                <a:sym typeface="Montserrat"/>
              </a:rPr>
              <a:t>e typen onderwijs (mbo –hbo-wo)</a:t>
            </a:r>
          </a:p>
          <a:p>
            <a:pPr marL="285750" marR="0" lvl="0" indent="-285750" algn="l" defTabSz="914400" rtl="0" eaLnBrk="1" fontAlgn="auto" latinLnBrk="0" hangingPunct="1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Wingdings" panose="05000000000000000000" pitchFamily="2" charset="2"/>
              <a:buChar char="§"/>
              <a:tabLst/>
              <a:defRPr/>
            </a:pPr>
            <a:r>
              <a:rPr lang="nl-NL" sz="1600" b="1" dirty="0">
                <a:solidFill>
                  <a:srgbClr val="FF0000"/>
                </a:solidFill>
                <a:latin typeface="Corbel" panose="020B0503020204020204" pitchFamily="34" charset="0"/>
                <a:ea typeface="Montserrat"/>
                <a:cs typeface="Montserrat"/>
                <a:sym typeface="Montserrat"/>
              </a:rPr>
              <a:t>Versterking kennis </a:t>
            </a:r>
            <a:r>
              <a:rPr lang="nl-NL" sz="1600" dirty="0">
                <a:latin typeface="Corbel" panose="020B0503020204020204" pitchFamily="34" charset="0"/>
                <a:ea typeface="Montserrat"/>
                <a:cs typeface="Montserrat"/>
                <a:sym typeface="Montserrat"/>
              </a:rPr>
              <a:t>bij NDP-partners van de bouwsector voor bijdrage aan kwalitatief integraal ontwerp, aanleg en onderhoud van een multifunctioneel dak</a:t>
            </a:r>
          </a:p>
        </p:txBody>
      </p:sp>
    </p:spTree>
    <p:extLst>
      <p:ext uri="{BB962C8B-B14F-4D97-AF65-F5344CB8AC3E}">
        <p14:creationId xmlns:p14="http://schemas.microsoft.com/office/powerpoint/2010/main" val="292386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>
          <a:extLst>
            <a:ext uri="{FF2B5EF4-FFF2-40B4-BE49-F238E27FC236}">
              <a16:creationId xmlns:a16="http://schemas.microsoft.com/office/drawing/2014/main" id="{A1173FDB-8943-9925-25E0-891C2C510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9;p2">
            <a:extLst>
              <a:ext uri="{FF2B5EF4-FFF2-40B4-BE49-F238E27FC236}">
                <a16:creationId xmlns:a16="http://schemas.microsoft.com/office/drawing/2014/main" id="{2DC04D59-44B5-9460-BC4D-90277FDE5F47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3143251" y="412750"/>
            <a:ext cx="9048750" cy="603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>
            <a:extLst>
              <a:ext uri="{FF2B5EF4-FFF2-40B4-BE49-F238E27FC236}">
                <a16:creationId xmlns:a16="http://schemas.microsoft.com/office/drawing/2014/main" id="{693F94C0-FC23-982B-77DA-554C8B4A4668}"/>
              </a:ext>
            </a:extLst>
          </p:cNvPr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93812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>
            <a:extLst>
              <a:ext uri="{FF2B5EF4-FFF2-40B4-BE49-F238E27FC236}">
                <a16:creationId xmlns:a16="http://schemas.microsoft.com/office/drawing/2014/main" id="{3E2269C3-E8FE-CB5B-C383-438ADD4062F8}"/>
              </a:ext>
            </a:extLst>
          </p:cNvPr>
          <p:cNvSpPr txBox="1"/>
          <p:nvPr/>
        </p:nvSpPr>
        <p:spPr>
          <a:xfrm>
            <a:off x="653720" y="658005"/>
            <a:ext cx="5596251" cy="5307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srgbClr val="FA4614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Activiteiten speerpunt Educatie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nl-NL" dirty="0">
                <a:solidFill>
                  <a:schemeClr val="tx1"/>
                </a:solidFill>
                <a:latin typeface="Corbel" panose="020B0503020204020204" pitchFamily="34" charset="0"/>
              </a:rPr>
              <a:t>(2025-2026)</a:t>
            </a:r>
            <a:endParaRPr kumimoji="0" lang="nl-NL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rbel" panose="020B0503020204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NL" sz="1800" b="0" i="0" u="none" strike="noStrike" kern="0" cap="none" spc="0" normalizeH="0" baseline="0" noProof="0" dirty="0">
              <a:ln>
                <a:noFill/>
              </a:ln>
              <a:solidFill>
                <a:srgbClr val="FA4614"/>
              </a:solidFill>
              <a:effectLst/>
              <a:uLnTx/>
              <a:uFillTx/>
              <a:latin typeface="Corbel" panose="020B0503020204020204" pitchFamily="34" charset="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Wingdings" panose="05000000000000000000" pitchFamily="2" charset="2"/>
              <a:buChar char="§"/>
              <a:tabLst/>
              <a:defRPr/>
            </a:pPr>
            <a:r>
              <a:rPr lang="nl-NL" sz="1600" b="1" dirty="0">
                <a:solidFill>
                  <a:srgbClr val="FF0000"/>
                </a:solidFill>
                <a:latin typeface="Corbel" panose="020B0503020204020204" pitchFamily="34" charset="0"/>
                <a:ea typeface="Montserrat"/>
                <a:cs typeface="Montserrat"/>
                <a:sym typeface="Montserrat"/>
              </a:rPr>
              <a:t>Inventariseren actueel onderwijsaanbod </a:t>
            </a:r>
            <a:r>
              <a:rPr lang="nl-NL" sz="1600" dirty="0">
                <a:solidFill>
                  <a:schemeClr val="tx1"/>
                </a:solidFill>
                <a:latin typeface="Corbel" panose="020B0503020204020204" pitchFamily="34" charset="0"/>
                <a:ea typeface="Montserrat"/>
                <a:cs typeface="Montserrat"/>
                <a:sym typeface="Montserrat"/>
              </a:rPr>
              <a:t>bij verschillende kennisorganisaties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Wingdings" panose="05000000000000000000" pitchFamily="2" charset="2"/>
              <a:buChar char="§"/>
              <a:tabLst/>
              <a:defRPr/>
            </a:pPr>
            <a:r>
              <a:rPr lang="nl-NL" sz="1600" b="1" dirty="0">
                <a:solidFill>
                  <a:srgbClr val="FF0000"/>
                </a:solidFill>
                <a:latin typeface="Corbel" panose="020B0503020204020204" pitchFamily="34" charset="0"/>
                <a:ea typeface="Montserrat"/>
                <a:cs typeface="Montserrat"/>
                <a:sym typeface="Montserrat"/>
              </a:rPr>
              <a:t>Kennis maken en kennis delen </a:t>
            </a:r>
            <a:r>
              <a:rPr lang="nl-NL" sz="1600" dirty="0">
                <a:solidFill>
                  <a:schemeClr val="tx1"/>
                </a:solidFill>
                <a:latin typeface="Corbel" panose="020B0503020204020204" pitchFamily="34" charset="0"/>
                <a:ea typeface="Montserrat"/>
                <a:cs typeface="Montserrat"/>
                <a:sym typeface="Montserrat"/>
              </a:rPr>
              <a:t>met de verschillende kennisorganisaties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Wingdings" panose="05000000000000000000" pitchFamily="2" charset="2"/>
              <a:buChar char="§"/>
              <a:tabLst/>
              <a:defRPr/>
            </a:pPr>
            <a:r>
              <a:rPr lang="nl-NL" sz="1600" b="1" dirty="0">
                <a:solidFill>
                  <a:srgbClr val="FF0000"/>
                </a:solidFill>
                <a:latin typeface="Corbel" panose="020B0503020204020204" pitchFamily="34" charset="0"/>
                <a:ea typeface="Montserrat"/>
                <a:cs typeface="Montserrat"/>
                <a:sym typeface="Montserrat"/>
              </a:rPr>
              <a:t>Bepalen thema’s / opbouw kennismodules </a:t>
            </a:r>
            <a:r>
              <a:rPr lang="nl-NL" sz="1600" dirty="0">
                <a:solidFill>
                  <a:schemeClr val="tx1"/>
                </a:solidFill>
                <a:latin typeface="Corbel" panose="020B0503020204020204" pitchFamily="34" charset="0"/>
                <a:ea typeface="Montserrat"/>
                <a:cs typeface="Montserrat"/>
                <a:sym typeface="Montserrat"/>
              </a:rPr>
              <a:t>inclusief leeruitkomsten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Wingdings" panose="05000000000000000000" pitchFamily="2" charset="2"/>
              <a:buChar char="§"/>
              <a:tabLst/>
              <a:defRPr/>
            </a:pPr>
            <a:r>
              <a:rPr lang="nl-NL" sz="1600" dirty="0">
                <a:solidFill>
                  <a:schemeClr val="tx1"/>
                </a:solidFill>
                <a:latin typeface="Corbel" panose="020B0503020204020204" pitchFamily="34" charset="0"/>
                <a:ea typeface="Montserrat"/>
                <a:cs typeface="Montserrat"/>
                <a:sym typeface="Montserrat"/>
              </a:rPr>
              <a:t>Inventariseren </a:t>
            </a:r>
            <a:r>
              <a:rPr lang="nl-NL" sz="1600" b="1" dirty="0">
                <a:solidFill>
                  <a:srgbClr val="F44515"/>
                </a:solidFill>
                <a:latin typeface="Corbel" panose="020B0503020204020204" pitchFamily="34" charset="0"/>
                <a:ea typeface="Montserrat"/>
                <a:cs typeface="Montserrat"/>
                <a:sym typeface="Montserrat"/>
              </a:rPr>
              <a:t>financieringsmogelijkheden</a:t>
            </a:r>
            <a:r>
              <a:rPr lang="nl-NL" sz="1600" dirty="0">
                <a:solidFill>
                  <a:schemeClr val="tx1"/>
                </a:solidFill>
                <a:latin typeface="Corbel" panose="020B0503020204020204" pitchFamily="34" charset="0"/>
                <a:ea typeface="Montserrat"/>
                <a:cs typeface="Montserrat"/>
                <a:sym typeface="Montserrat"/>
              </a:rPr>
              <a:t> voor ontwikkeling kennismodules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Wingdings" panose="05000000000000000000" pitchFamily="2" charset="2"/>
              <a:buChar char="§"/>
              <a:tabLst/>
              <a:defRPr/>
            </a:pPr>
            <a:r>
              <a:rPr lang="nl-NL" sz="1600" dirty="0">
                <a:solidFill>
                  <a:schemeClr val="tx1"/>
                </a:solidFill>
                <a:latin typeface="Corbel" panose="020B0503020204020204" pitchFamily="34" charset="0"/>
                <a:ea typeface="Montserrat"/>
                <a:cs typeface="Montserrat"/>
                <a:sym typeface="Montserrat"/>
              </a:rPr>
              <a:t>Ontwikkelen </a:t>
            </a:r>
            <a:r>
              <a:rPr lang="nl-NL" sz="1600" b="1" dirty="0">
                <a:solidFill>
                  <a:srgbClr val="F44515"/>
                </a:solidFill>
                <a:latin typeface="Corbel" panose="020B0503020204020204" pitchFamily="34" charset="0"/>
                <a:ea typeface="Montserrat"/>
                <a:cs typeface="Montserrat"/>
                <a:sym typeface="Montserrat"/>
              </a:rPr>
              <a:t>inhoud kennismodules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Wingdings" panose="05000000000000000000" pitchFamily="2" charset="2"/>
              <a:buChar char="§"/>
              <a:tabLst/>
              <a:defRPr/>
            </a:pPr>
            <a:r>
              <a:rPr lang="nl-NL" sz="1600" b="1" dirty="0">
                <a:solidFill>
                  <a:srgbClr val="F44515"/>
                </a:solidFill>
                <a:latin typeface="Corbel" panose="020B0503020204020204" pitchFamily="34" charset="0"/>
                <a:ea typeface="Montserrat"/>
                <a:cs typeface="Montserrat"/>
                <a:sym typeface="Montserrat"/>
              </a:rPr>
              <a:t>Cursus integrale </a:t>
            </a:r>
            <a:r>
              <a:rPr lang="nl-NL" sz="1600" b="1" dirty="0" err="1">
                <a:solidFill>
                  <a:srgbClr val="F44515"/>
                </a:solidFill>
                <a:latin typeface="Corbel" panose="020B0503020204020204" pitchFamily="34" charset="0"/>
                <a:ea typeface="Montserrat"/>
                <a:cs typeface="Montserrat"/>
                <a:sym typeface="Montserrat"/>
              </a:rPr>
              <a:t>dakkwaliteit</a:t>
            </a:r>
            <a:r>
              <a:rPr lang="nl-NL" sz="1600" b="1" dirty="0">
                <a:solidFill>
                  <a:srgbClr val="F44515"/>
                </a:solidFill>
                <a:latin typeface="Corbel" panose="020B0503020204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nl-NL" sz="1600" dirty="0">
                <a:solidFill>
                  <a:schemeClr val="tx1"/>
                </a:solidFill>
                <a:latin typeface="Corbel" panose="020B0503020204020204" pitchFamily="34" charset="0"/>
                <a:ea typeface="Montserrat"/>
                <a:cs typeface="Montserrat"/>
                <a:sym typeface="Montserrat"/>
              </a:rPr>
              <a:t>voor NDP-partners van de bouwsector</a:t>
            </a:r>
          </a:p>
        </p:txBody>
      </p:sp>
    </p:spTree>
    <p:extLst>
      <p:ext uri="{BB962C8B-B14F-4D97-AF65-F5344CB8AC3E}">
        <p14:creationId xmlns:p14="http://schemas.microsoft.com/office/powerpoint/2010/main" val="2961723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>
          <a:extLst>
            <a:ext uri="{FF2B5EF4-FFF2-40B4-BE49-F238E27FC236}">
              <a16:creationId xmlns:a16="http://schemas.microsoft.com/office/drawing/2014/main" id="{226EEA46-CF54-D0BA-D0D5-A73730B93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hemel, boom, wolk&#10;&#10;Door AI gegenereerde inhoud is mogelijk onjuist.">
            <a:extLst>
              <a:ext uri="{FF2B5EF4-FFF2-40B4-BE49-F238E27FC236}">
                <a16:creationId xmlns:a16="http://schemas.microsoft.com/office/drawing/2014/main" id="{BDA97324-6690-FC36-3ECF-DEE39B494D7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7786" y="0"/>
            <a:ext cx="10314214" cy="6876142"/>
          </a:xfrm>
          <a:prstGeom prst="rect">
            <a:avLst/>
          </a:prstGeom>
        </p:spPr>
      </p:pic>
      <p:pic>
        <p:nvPicPr>
          <p:cNvPr id="100" name="Google Shape;100;p2">
            <a:extLst>
              <a:ext uri="{FF2B5EF4-FFF2-40B4-BE49-F238E27FC236}">
                <a16:creationId xmlns:a16="http://schemas.microsoft.com/office/drawing/2014/main" id="{035C2F13-8534-45BA-B043-6C4329BCBF6B}"/>
              </a:ext>
            </a:extLst>
          </p:cNvPr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5453743" cy="496388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>
            <a:extLst>
              <a:ext uri="{FF2B5EF4-FFF2-40B4-BE49-F238E27FC236}">
                <a16:creationId xmlns:a16="http://schemas.microsoft.com/office/drawing/2014/main" id="{1A5B4037-0F8C-70DE-E6EE-36AF9CF6CE2B}"/>
              </a:ext>
            </a:extLst>
          </p:cNvPr>
          <p:cNvSpPr txBox="1"/>
          <p:nvPr/>
        </p:nvSpPr>
        <p:spPr>
          <a:xfrm>
            <a:off x="653721" y="658005"/>
            <a:ext cx="4138716" cy="3608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srgbClr val="FA4614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Activiteiten speerpunt Educatie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(maart – mei)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NL" sz="1800" b="0" i="0" u="none" strike="noStrike" kern="0" cap="none" spc="0" normalizeH="0" baseline="0" noProof="0" dirty="0">
              <a:ln>
                <a:noFill/>
              </a:ln>
              <a:solidFill>
                <a:srgbClr val="FA4614"/>
              </a:solidFill>
              <a:effectLst/>
              <a:uLnTx/>
              <a:uFillTx/>
              <a:latin typeface="Corbel" panose="020B0503020204020204" pitchFamily="34" charset="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Wingdings" panose="05000000000000000000" pitchFamily="2" charset="2"/>
              <a:buChar char="§"/>
              <a:tabLst/>
              <a:defRPr/>
            </a:pPr>
            <a:r>
              <a:rPr lang="nl-NL" sz="1600" b="1" dirty="0">
                <a:solidFill>
                  <a:srgbClr val="FF0000"/>
                </a:solidFill>
                <a:latin typeface="Corbel" panose="020B0503020204020204" pitchFamily="34" charset="0"/>
                <a:ea typeface="Montserrat"/>
                <a:cs typeface="Montserrat"/>
                <a:sym typeface="Montserrat"/>
              </a:rPr>
              <a:t>Werksessie leeruitkomsten </a:t>
            </a:r>
            <a:r>
              <a:rPr lang="nl-NL" sz="1600" dirty="0">
                <a:solidFill>
                  <a:schemeClr val="tx1"/>
                </a:solidFill>
                <a:latin typeface="Corbel" panose="020B0503020204020204" pitchFamily="34" charset="0"/>
                <a:ea typeface="Montserrat"/>
                <a:cs typeface="Montserrat"/>
                <a:sym typeface="Montserrat"/>
              </a:rPr>
              <a:t>mei </a:t>
            </a:r>
          </a:p>
          <a:p>
            <a:pPr marL="285750" marR="0" lvl="0" indent="-285750" algn="l" defTabSz="914400" rtl="0" eaLnBrk="1" fontAlgn="auto" latinLnBrk="0" hangingPunct="1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Wingdings" panose="05000000000000000000" pitchFamily="2" charset="2"/>
              <a:buChar char="§"/>
              <a:tabLst/>
              <a:defRPr/>
            </a:pPr>
            <a:r>
              <a:rPr lang="nl-NL" sz="1600" b="1" dirty="0">
                <a:solidFill>
                  <a:srgbClr val="F44515"/>
                </a:solidFill>
                <a:latin typeface="Corbel" panose="020B0503020204020204" pitchFamily="34" charset="0"/>
                <a:ea typeface="Montserrat"/>
                <a:cs typeface="Montserrat"/>
                <a:sym typeface="Montserrat"/>
              </a:rPr>
              <a:t>Inventariseren</a:t>
            </a:r>
            <a:r>
              <a:rPr lang="nl-NL" sz="1600" dirty="0">
                <a:solidFill>
                  <a:schemeClr val="tx1"/>
                </a:solidFill>
                <a:latin typeface="Corbel" panose="020B0503020204020204" pitchFamily="34" charset="0"/>
                <a:ea typeface="Montserrat"/>
                <a:cs typeface="Montserrat"/>
                <a:sym typeface="Montserrat"/>
              </a:rPr>
              <a:t> huidige kennismodules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Wingdings" panose="05000000000000000000" pitchFamily="2" charset="2"/>
              <a:buChar char="§"/>
              <a:tabLst/>
              <a:defRPr/>
            </a:pPr>
            <a:r>
              <a:rPr lang="nl-NL" sz="1600" b="1" dirty="0">
                <a:solidFill>
                  <a:srgbClr val="F44515"/>
                </a:solidFill>
                <a:latin typeface="Corbel" panose="020B0503020204020204" pitchFamily="34" charset="0"/>
                <a:ea typeface="Montserrat"/>
                <a:cs typeface="Montserrat"/>
                <a:sym typeface="Montserrat"/>
              </a:rPr>
              <a:t>Inventariseren</a:t>
            </a:r>
            <a:r>
              <a:rPr lang="nl-NL" sz="1600" dirty="0">
                <a:solidFill>
                  <a:schemeClr val="tx1"/>
                </a:solidFill>
                <a:latin typeface="Corbel" panose="020B0503020204020204" pitchFamily="34" charset="0"/>
                <a:ea typeface="Montserrat"/>
                <a:cs typeface="Montserrat"/>
                <a:sym typeface="Montserrat"/>
              </a:rPr>
              <a:t> huidige ontwikkelingen sectoren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Wingdings" panose="05000000000000000000" pitchFamily="2" charset="2"/>
              <a:buChar char="§"/>
              <a:tabLst/>
              <a:defRPr/>
            </a:pPr>
            <a:r>
              <a:rPr lang="nl-NL" sz="1600" b="1" dirty="0">
                <a:solidFill>
                  <a:srgbClr val="F44515"/>
                </a:solidFill>
                <a:latin typeface="Corbel" panose="020B0503020204020204" pitchFamily="34" charset="0"/>
                <a:ea typeface="Montserrat"/>
                <a:cs typeface="Montserrat"/>
                <a:sym typeface="Montserrat"/>
              </a:rPr>
              <a:t>Stappenplan</a:t>
            </a:r>
            <a:r>
              <a:rPr lang="nl-NL" sz="1600" dirty="0">
                <a:solidFill>
                  <a:schemeClr val="tx1"/>
                </a:solidFill>
                <a:latin typeface="Corbel" panose="020B0503020204020204" pitchFamily="34" charset="0"/>
                <a:ea typeface="Montserrat"/>
                <a:cs typeface="Montserrat"/>
                <a:sym typeface="Montserrat"/>
              </a:rPr>
              <a:t> 2025 (en 2026)</a:t>
            </a:r>
          </a:p>
          <a:p>
            <a:pPr marL="285750" marR="0" lvl="0" indent="-285750" algn="l" defTabSz="914400" rtl="0" eaLnBrk="1" fontAlgn="auto" latinLnBrk="0" hangingPunct="1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Wingdings" panose="05000000000000000000" pitchFamily="2" charset="2"/>
              <a:buChar char="§"/>
              <a:tabLst/>
              <a:defRPr/>
            </a:pPr>
            <a:endParaRPr lang="nl-NL" sz="1600" dirty="0">
              <a:solidFill>
                <a:schemeClr val="tx1"/>
              </a:solidFill>
              <a:latin typeface="Corbel" panose="020B0503020204020204" pitchFamily="34" charset="0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7533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>
          <a:extLst>
            <a:ext uri="{FF2B5EF4-FFF2-40B4-BE49-F238E27FC236}">
              <a16:creationId xmlns:a16="http://schemas.microsoft.com/office/drawing/2014/main" id="{FBFCF753-0B02-59E0-0BB6-885875E93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99;p2">
            <a:extLst>
              <a:ext uri="{FF2B5EF4-FFF2-40B4-BE49-F238E27FC236}">
                <a16:creationId xmlns:a16="http://schemas.microsoft.com/office/drawing/2014/main" id="{D1076B3F-9AD7-E5E9-B0EC-E4C22EC85EBD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3730280" y="255321"/>
            <a:ext cx="8461720" cy="6347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>
            <a:extLst>
              <a:ext uri="{FF2B5EF4-FFF2-40B4-BE49-F238E27FC236}">
                <a16:creationId xmlns:a16="http://schemas.microsoft.com/office/drawing/2014/main" id="{C2EBD67D-EFC3-2032-1AAD-4E9C90E1CE58}"/>
              </a:ext>
            </a:extLst>
          </p:cNvPr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93812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>
            <a:extLst>
              <a:ext uri="{FF2B5EF4-FFF2-40B4-BE49-F238E27FC236}">
                <a16:creationId xmlns:a16="http://schemas.microsoft.com/office/drawing/2014/main" id="{C0146689-C8D0-7C45-A1A3-89F14D8BE125}"/>
              </a:ext>
            </a:extLst>
          </p:cNvPr>
          <p:cNvSpPr txBox="1"/>
          <p:nvPr/>
        </p:nvSpPr>
        <p:spPr>
          <a:xfrm>
            <a:off x="653720" y="658005"/>
            <a:ext cx="5596251" cy="5293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srgbClr val="FA4614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NDP-partners in werkgroep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NL" sz="1800" b="0" i="0" u="none" strike="noStrike" kern="0" cap="none" spc="0" normalizeH="0" baseline="0" noProof="0" dirty="0">
              <a:ln>
                <a:noFill/>
              </a:ln>
              <a:solidFill>
                <a:srgbClr val="FA4614"/>
              </a:solidFill>
              <a:effectLst/>
              <a:uLnTx/>
              <a:uFillTx/>
              <a:latin typeface="Corbel" panose="020B0503020204020204" pitchFamily="34" charset="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Aer</a:t>
            </a:r>
            <a:r>
              <a:rPr lang="nl-NL" sz="1800" dirty="0">
                <a:solidFill>
                  <a:schemeClr val="tx1"/>
                </a:solidFill>
                <a:latin typeface="Corbel" panose="020B0503020204020204" pitchFamily="34" charset="0"/>
              </a:rPr>
              <a:t>es Hogeschool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800" dirty="0">
                <a:solidFill>
                  <a:schemeClr val="tx1"/>
                </a:solidFill>
                <a:latin typeface="Corbel" panose="020B0503020204020204" pitchFamily="34" charset="0"/>
              </a:rPr>
              <a:t>BDA Dak- en Gevelopleidingen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1800" dirty="0">
                <a:solidFill>
                  <a:schemeClr val="tx1"/>
                </a:solidFill>
                <a:latin typeface="Corbel" panose="020B0503020204020204" pitchFamily="34" charset="0"/>
              </a:rPr>
              <a:t>Hogeschool Rotterdam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1800" dirty="0">
                <a:solidFill>
                  <a:schemeClr val="tx1"/>
                </a:solidFill>
                <a:latin typeface="Corbel" panose="020B0503020204020204" pitchFamily="34" charset="0"/>
              </a:rPr>
              <a:t>Provincie Overijssel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Stichting Groenkeur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Stichting </a:t>
            </a:r>
            <a:r>
              <a:rPr kumimoji="0" lang="nl-NL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Rioned</a:t>
            </a:r>
            <a:endParaRPr kumimoji="0" lang="nl-NL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rbel" panose="020B0503020204020204" pitchFamily="34" charset="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VEBIDAK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VESP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800" dirty="0">
                <a:solidFill>
                  <a:schemeClr val="tx1"/>
                </a:solidFill>
                <a:latin typeface="Corbel" panose="020B0503020204020204" pitchFamily="34" charset="0"/>
              </a:rPr>
              <a:t>VHG – </a:t>
            </a:r>
            <a:r>
              <a:rPr lang="nl-NL" sz="1200" dirty="0">
                <a:solidFill>
                  <a:schemeClr val="tx1"/>
                </a:solidFill>
                <a:latin typeface="Corbel" panose="020B0503020204020204" pitchFamily="34" charset="0"/>
              </a:rPr>
              <a:t>branchevereniging van ondernemers in het groen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Vereniging Bouwwerk </a:t>
            </a:r>
            <a:r>
              <a:rPr kumimoji="0" lang="nl-NL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Begroeners</a:t>
            </a: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 (VBB)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800" dirty="0" err="1">
                <a:solidFill>
                  <a:schemeClr val="tx1"/>
                </a:solidFill>
                <a:latin typeface="Corbel" panose="020B0503020204020204" pitchFamily="34" charset="0"/>
              </a:rPr>
              <a:t>Wedeflex</a:t>
            </a:r>
            <a:endParaRPr kumimoji="0" lang="nl-NL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rbel" panose="020B0503020204020204" pitchFamily="34" charset="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800" dirty="0" err="1">
                <a:solidFill>
                  <a:schemeClr val="tx1"/>
                </a:solidFill>
                <a:latin typeface="Corbel" panose="020B0503020204020204" pitchFamily="34" charset="0"/>
              </a:rPr>
              <a:t>Yuverta</a:t>
            </a:r>
            <a:endParaRPr lang="nl-NL" sz="180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nl-NL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rbel" panose="020B0503020204020204" pitchFamily="34" charset="0"/>
              <a:sym typeface="Arial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endParaRPr lang="nl-NL" sz="180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nl-NL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Wil</a:t>
            </a:r>
            <a:r>
              <a:rPr lang="nl-NL" sz="1800" b="1" dirty="0">
                <a:solidFill>
                  <a:srgbClr val="FF0000"/>
                </a:solidFill>
                <a:latin typeface="Corbel" panose="020B0503020204020204" pitchFamily="34" charset="0"/>
              </a:rPr>
              <a:t> jij meedenken en meewerken aan een passend opleidingsaanbod voor elke doelgroep? Meld je aan!</a:t>
            </a:r>
          </a:p>
        </p:txBody>
      </p:sp>
    </p:spTree>
    <p:extLst>
      <p:ext uri="{BB962C8B-B14F-4D97-AF65-F5344CB8AC3E}">
        <p14:creationId xmlns:p14="http://schemas.microsoft.com/office/powerpoint/2010/main" val="2174313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>
          <a:extLst>
            <a:ext uri="{FF2B5EF4-FFF2-40B4-BE49-F238E27FC236}">
              <a16:creationId xmlns:a16="http://schemas.microsoft.com/office/drawing/2014/main" id="{81A1C4AE-6D2D-8F6C-062B-0CBDE7752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2">
            <a:extLst>
              <a:ext uri="{FF2B5EF4-FFF2-40B4-BE49-F238E27FC236}">
                <a16:creationId xmlns:a16="http://schemas.microsoft.com/office/drawing/2014/main" id="{7C373B64-530D-D643-54FA-DFC3D83B969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62647"/>
            <a:ext cx="1218438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2">
            <a:extLst>
              <a:ext uri="{FF2B5EF4-FFF2-40B4-BE49-F238E27FC236}">
                <a16:creationId xmlns:a16="http://schemas.microsoft.com/office/drawing/2014/main" id="{97D4B967-64EB-EC7C-0D59-CE44621ED3B4}"/>
              </a:ext>
            </a:extLst>
          </p:cNvPr>
          <p:cNvSpPr txBox="1"/>
          <p:nvPr/>
        </p:nvSpPr>
        <p:spPr>
          <a:xfrm>
            <a:off x="1524000" y="1814850"/>
            <a:ext cx="9404400" cy="22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Font typeface="Arial"/>
              <a:buNone/>
            </a:pPr>
            <a:r>
              <a:rPr lang="nl-NL" sz="6100" dirty="0">
                <a:solidFill>
                  <a:schemeClr val="lt1"/>
                </a:solidFill>
                <a:latin typeface="Corbel" panose="020B0503020204020204" pitchFamily="34" charset="0"/>
              </a:rPr>
              <a:t>Speerpunt </a:t>
            </a:r>
            <a:br>
              <a:rPr lang="nl-NL" sz="6100" dirty="0">
                <a:solidFill>
                  <a:schemeClr val="lt1"/>
                </a:solidFill>
                <a:latin typeface="Corbel" panose="020B0503020204020204" pitchFamily="34" charset="0"/>
              </a:rPr>
            </a:br>
            <a:r>
              <a:rPr lang="nl-NL" sz="6100" dirty="0">
                <a:solidFill>
                  <a:schemeClr val="lt1"/>
                </a:solidFill>
                <a:latin typeface="Corbel" panose="020B0503020204020204" pitchFamily="34" charset="0"/>
              </a:rPr>
              <a:t>Verankering in beleid </a:t>
            </a:r>
            <a:endParaRPr sz="1400" b="0" i="0" u="none" strike="noStrike" cap="none" dirty="0">
              <a:solidFill>
                <a:srgbClr val="000000"/>
              </a:solidFill>
              <a:latin typeface="Corbel" panose="020B0503020204020204" pitchFamily="34" charset="0"/>
              <a:sym typeface="Arial"/>
            </a:endParaRPr>
          </a:p>
        </p:txBody>
      </p:sp>
      <p:sp>
        <p:nvSpPr>
          <p:cNvPr id="368" name="Google Shape;368;p2">
            <a:extLst>
              <a:ext uri="{FF2B5EF4-FFF2-40B4-BE49-F238E27FC236}">
                <a16:creationId xmlns:a16="http://schemas.microsoft.com/office/drawing/2014/main" id="{33742B9A-4923-9394-E0F0-A00C9D793199}"/>
              </a:ext>
            </a:extLst>
          </p:cNvPr>
          <p:cNvSpPr txBox="1"/>
          <p:nvPr/>
        </p:nvSpPr>
        <p:spPr>
          <a:xfrm>
            <a:off x="1568825" y="4219073"/>
            <a:ext cx="91440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3200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Abel Malschaert</a:t>
            </a:r>
            <a:endParaRPr sz="3200" b="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3164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>
          <a:extLst>
            <a:ext uri="{FF2B5EF4-FFF2-40B4-BE49-F238E27FC236}">
              <a16:creationId xmlns:a16="http://schemas.microsoft.com/office/drawing/2014/main" id="{E56C8873-37E6-8F77-21AA-D18A3BAF0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g2df40f198ee_0_149">
            <a:extLst>
              <a:ext uri="{FF2B5EF4-FFF2-40B4-BE49-F238E27FC236}">
                <a16:creationId xmlns:a16="http://schemas.microsoft.com/office/drawing/2014/main" id="{D72B6C51-6FC8-24BE-801A-2F08F71F029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8820" r="8818"/>
          <a:stretch/>
        </p:blipFill>
        <p:spPr>
          <a:xfrm>
            <a:off x="3730280" y="0"/>
            <a:ext cx="8461720" cy="6858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g2df40f198ee_0_149">
            <a:extLst>
              <a:ext uri="{FF2B5EF4-FFF2-40B4-BE49-F238E27FC236}">
                <a16:creationId xmlns:a16="http://schemas.microsoft.com/office/drawing/2014/main" id="{859E458C-5A57-0CFC-592A-2CAD798108A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45651"/>
          <a:stretch/>
        </p:blipFill>
        <p:spPr>
          <a:xfrm>
            <a:off x="-274320" y="0"/>
            <a:ext cx="690040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g2df40f198ee_0_149">
            <a:extLst>
              <a:ext uri="{FF2B5EF4-FFF2-40B4-BE49-F238E27FC236}">
                <a16:creationId xmlns:a16="http://schemas.microsoft.com/office/drawing/2014/main" id="{D4A17A57-CAB1-E150-A1CC-0227EBAEE518}"/>
              </a:ext>
            </a:extLst>
          </p:cNvPr>
          <p:cNvSpPr txBox="1"/>
          <p:nvPr/>
        </p:nvSpPr>
        <p:spPr>
          <a:xfrm>
            <a:off x="485775" y="708691"/>
            <a:ext cx="60150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nl-NL" sz="3200" b="1" dirty="0">
                <a:solidFill>
                  <a:srgbClr val="FA4614"/>
                </a:solidFill>
                <a:latin typeface="Corbel" panose="020B0503020204020204" pitchFamily="34" charset="0"/>
              </a:rPr>
              <a:t>Aanleiding / context </a:t>
            </a:r>
            <a:endParaRPr sz="3200" b="1" i="0" u="none" strike="noStrike" cap="none" dirty="0">
              <a:solidFill>
                <a:srgbClr val="FA4614"/>
              </a:solidFill>
              <a:latin typeface="Corbel" panose="020B0503020204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rgbClr val="FA461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g2df40f198ee_0_149">
            <a:extLst>
              <a:ext uri="{FF2B5EF4-FFF2-40B4-BE49-F238E27FC236}">
                <a16:creationId xmlns:a16="http://schemas.microsoft.com/office/drawing/2014/main" id="{DC7D8152-A8A8-BCD3-35B5-46C158E3E5EA}"/>
              </a:ext>
            </a:extLst>
          </p:cNvPr>
          <p:cNvSpPr txBox="1"/>
          <p:nvPr/>
        </p:nvSpPr>
        <p:spPr>
          <a:xfrm>
            <a:off x="235534" y="950572"/>
            <a:ext cx="5644058" cy="6618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22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457200" marR="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rbel"/>
              <a:buChar char="●"/>
            </a:pPr>
            <a:r>
              <a:rPr lang="nl-NL" sz="22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Het dak is onvoldoende en sectoraal in beeld bij het Rijk</a:t>
            </a:r>
            <a:endParaRPr sz="2200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457200" marR="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rbel"/>
              <a:buChar char="●"/>
            </a:pPr>
            <a:r>
              <a:rPr lang="nl-NL" sz="22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Het multifunctioneel dak wordt te weinig of niet effectief meegenomen in lokaal beleid </a:t>
            </a:r>
          </a:p>
          <a:p>
            <a:pPr marL="457200" marR="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rbel"/>
              <a:buChar char="●"/>
            </a:pPr>
            <a:r>
              <a:rPr lang="nl-NL" sz="2200" b="0" i="0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Terwijl ove</a:t>
            </a:r>
            <a:r>
              <a:rPr lang="nl-NL" sz="22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rheden beleidsuitgangspunten en –kaders voor de locatie en aanleg van multifunctionele daken bieden</a:t>
            </a:r>
            <a:endParaRPr sz="22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457200" marR="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rbel"/>
              <a:buChar char="●"/>
            </a:pPr>
            <a:r>
              <a:rPr lang="nl-NL" sz="22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5 doelen met een duo</a:t>
            </a:r>
            <a:endParaRPr sz="2200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285750" marR="0" lvl="0" indent="-184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298730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>
          <a:extLst>
            <a:ext uri="{FF2B5EF4-FFF2-40B4-BE49-F238E27FC236}">
              <a16:creationId xmlns:a16="http://schemas.microsoft.com/office/drawing/2014/main" id="{9B9959FE-6BB0-99AC-A6DE-6BBE6B294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g315f5c95623_0_24">
            <a:extLst>
              <a:ext uri="{FF2B5EF4-FFF2-40B4-BE49-F238E27FC236}">
                <a16:creationId xmlns:a16="http://schemas.microsoft.com/office/drawing/2014/main" id="{D7B85674-F097-4635-9C10-A32EF478ECAC}"/>
              </a:ext>
            </a:extLst>
          </p:cNvPr>
          <p:cNvPicPr preferRelativeResize="0"/>
          <p:nvPr/>
        </p:nvPicPr>
        <p:blipFill>
          <a:blip r:embed="rId3"/>
          <a:srcRect l="8395" r="8395"/>
          <a:stretch/>
        </p:blipFill>
        <p:spPr>
          <a:xfrm>
            <a:off x="4583200" y="0"/>
            <a:ext cx="76088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g315f5c95623_0_24">
            <a:extLst>
              <a:ext uri="{FF2B5EF4-FFF2-40B4-BE49-F238E27FC236}">
                <a16:creationId xmlns:a16="http://schemas.microsoft.com/office/drawing/2014/main" id="{D900F5CE-7E85-2670-9BBE-4286CE6EAB5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45652"/>
          <a:stretch/>
        </p:blipFill>
        <p:spPr>
          <a:xfrm>
            <a:off x="-310896" y="-1"/>
            <a:ext cx="6739976" cy="7352908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g315f5c95623_0_24">
            <a:extLst>
              <a:ext uri="{FF2B5EF4-FFF2-40B4-BE49-F238E27FC236}">
                <a16:creationId xmlns:a16="http://schemas.microsoft.com/office/drawing/2014/main" id="{6C8E58A9-ABFE-C1D8-0582-0706D18E9B75}"/>
              </a:ext>
            </a:extLst>
          </p:cNvPr>
          <p:cNvSpPr txBox="1"/>
          <p:nvPr/>
        </p:nvSpPr>
        <p:spPr>
          <a:xfrm>
            <a:off x="210665" y="531314"/>
            <a:ext cx="662608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nl-NL" sz="3200" b="1" dirty="0">
                <a:solidFill>
                  <a:srgbClr val="FA4614"/>
                </a:solidFill>
                <a:latin typeface="Corbel"/>
                <a:ea typeface="Corbel"/>
                <a:cs typeface="Corbel"/>
                <a:sym typeface="Corbel"/>
              </a:rPr>
              <a:t>Doel 1: Synchronisatie </a:t>
            </a:r>
            <a:r>
              <a:rPr lang="nl-NL" sz="3200" b="1" dirty="0" err="1">
                <a:solidFill>
                  <a:srgbClr val="FA4614"/>
                </a:solidFill>
                <a:latin typeface="Corbel"/>
                <a:ea typeface="Corbel"/>
                <a:cs typeface="Corbel"/>
                <a:sym typeface="Corbel"/>
              </a:rPr>
              <a:t>dakgerelateerde</a:t>
            </a:r>
            <a:r>
              <a:rPr lang="nl-NL" sz="3200" b="1" dirty="0">
                <a:solidFill>
                  <a:srgbClr val="FA4614"/>
                </a:solidFill>
                <a:latin typeface="Corbel"/>
                <a:ea typeface="Corbel"/>
                <a:cs typeface="Corbel"/>
                <a:sym typeface="Corbel"/>
              </a:rPr>
              <a:t> nationale programma’s</a:t>
            </a:r>
            <a:endParaRPr sz="1400" b="1" i="0" u="none" strike="noStrike" cap="none" dirty="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86" name="Google Shape;386;g315f5c95623_0_24">
            <a:extLst>
              <a:ext uri="{FF2B5EF4-FFF2-40B4-BE49-F238E27FC236}">
                <a16:creationId xmlns:a16="http://schemas.microsoft.com/office/drawing/2014/main" id="{D1DFD962-F33C-4B91-4B3F-07F3B687D33A}"/>
              </a:ext>
            </a:extLst>
          </p:cNvPr>
          <p:cNvSpPr txBox="1"/>
          <p:nvPr/>
        </p:nvSpPr>
        <p:spPr>
          <a:xfrm>
            <a:off x="329765" y="1532940"/>
            <a:ext cx="5466123" cy="5613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285750" marR="0" lvl="0" indent="-27305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rbel"/>
              <a:buChar char="•"/>
            </a:pPr>
            <a:endParaRPr lang="nl-NL" sz="2000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285750" marR="0" lvl="0" indent="-27305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rbel"/>
              <a:buChar char="•"/>
            </a:pPr>
            <a:r>
              <a:rPr lang="nl-NL" sz="20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In gesprek met Rijksambtenaren van de ministeries</a:t>
            </a:r>
            <a:endParaRPr sz="2000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285750" marR="0" lvl="0" indent="-27305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rbel"/>
              <a:buChar char="•"/>
            </a:pPr>
            <a:r>
              <a:rPr lang="nl-NL" sz="20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Rijksbouwmeester betrekken</a:t>
            </a:r>
            <a:endParaRPr sz="2000" b="0" i="0" u="none" strike="noStrike" cap="none" dirty="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285750" marR="0" lvl="0" indent="-27305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rbel"/>
              <a:buChar char="•"/>
            </a:pPr>
            <a:r>
              <a:rPr lang="nl-NL" sz="20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Aansluiten bij nationale programma’s als Nationale Klimaatadaptatie Strategie en Optoppen.</a:t>
            </a:r>
            <a:br>
              <a:rPr lang="nl-NL" sz="20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</a:br>
            <a:endParaRPr sz="2000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285750" marR="0" lvl="0" indent="-27305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rbel"/>
              <a:buChar char="•"/>
            </a:pPr>
            <a:r>
              <a:rPr lang="nl-NL" sz="20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Eveline Bronsdijk &amp; Paul van Roosmalen (</a:t>
            </a:r>
            <a:r>
              <a:rPr lang="nl-NL" sz="2000" b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Rotterdam</a:t>
            </a:r>
            <a:r>
              <a:rPr lang="nl-NL" sz="20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) en Jeroen Scholten (</a:t>
            </a:r>
            <a:r>
              <a:rPr lang="nl-NL" sz="2000" b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Zoetermeer</a:t>
            </a:r>
            <a:r>
              <a:rPr lang="nl-NL" sz="20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)</a:t>
            </a:r>
            <a:endParaRPr sz="2000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457200" marR="0" lvl="0" indent="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1049523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>
          <a:extLst>
            <a:ext uri="{FF2B5EF4-FFF2-40B4-BE49-F238E27FC236}">
              <a16:creationId xmlns:a16="http://schemas.microsoft.com/office/drawing/2014/main" id="{336778A0-67A1-7AB0-0614-1F0205390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g3161fee2c28_1_0">
            <a:extLst>
              <a:ext uri="{FF2B5EF4-FFF2-40B4-BE49-F238E27FC236}">
                <a16:creationId xmlns:a16="http://schemas.microsoft.com/office/drawing/2014/main" id="{23540A6C-5500-7592-F9B1-558623C30A2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692" r="12050"/>
          <a:stretch/>
        </p:blipFill>
        <p:spPr>
          <a:xfrm>
            <a:off x="3730280" y="0"/>
            <a:ext cx="846172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g3161fee2c28_1_0">
            <a:extLst>
              <a:ext uri="{FF2B5EF4-FFF2-40B4-BE49-F238E27FC236}">
                <a16:creationId xmlns:a16="http://schemas.microsoft.com/office/drawing/2014/main" id="{42390CBF-BA23-A24F-F953-24A1AE283E8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45652"/>
          <a:stretch/>
        </p:blipFill>
        <p:spPr>
          <a:xfrm>
            <a:off x="0" y="0"/>
            <a:ext cx="662608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g3161fee2c28_1_0">
            <a:extLst>
              <a:ext uri="{FF2B5EF4-FFF2-40B4-BE49-F238E27FC236}">
                <a16:creationId xmlns:a16="http://schemas.microsoft.com/office/drawing/2014/main" id="{E48D1BE8-F777-C943-D450-E85E2D6D86E1}"/>
              </a:ext>
            </a:extLst>
          </p:cNvPr>
          <p:cNvSpPr txBox="1"/>
          <p:nvPr/>
        </p:nvSpPr>
        <p:spPr>
          <a:xfrm>
            <a:off x="653725" y="658000"/>
            <a:ext cx="57609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nl-NL" sz="3100" b="1" dirty="0">
                <a:solidFill>
                  <a:srgbClr val="FA4614"/>
                </a:solidFill>
                <a:latin typeface="Corbel" panose="020B0503020204020204" pitchFamily="34" charset="0"/>
              </a:rPr>
              <a:t>Doel 2: Kennisuitwisseling </a:t>
            </a:r>
            <a:endParaRPr sz="1300" b="1" i="0" u="none" strike="noStrike" cap="none" dirty="0">
              <a:solidFill>
                <a:srgbClr val="000000"/>
              </a:solidFill>
              <a:latin typeface="Corbel" panose="020B0503020204020204" pitchFamily="34" charset="0"/>
            </a:endParaRPr>
          </a:p>
        </p:txBody>
      </p:sp>
      <p:sp>
        <p:nvSpPr>
          <p:cNvPr id="395" name="Google Shape;395;g3161fee2c28_1_0">
            <a:extLst>
              <a:ext uri="{FF2B5EF4-FFF2-40B4-BE49-F238E27FC236}">
                <a16:creationId xmlns:a16="http://schemas.microsoft.com/office/drawing/2014/main" id="{ADA4C85B-1A7E-3F19-D8A7-65A4563D11DB}"/>
              </a:ext>
            </a:extLst>
          </p:cNvPr>
          <p:cNvSpPr txBox="1"/>
          <p:nvPr/>
        </p:nvSpPr>
        <p:spPr>
          <a:xfrm>
            <a:off x="653725" y="1609200"/>
            <a:ext cx="5311200" cy="4127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rbel"/>
              <a:buChar char="•"/>
            </a:pPr>
            <a:r>
              <a:rPr lang="nl-NL" sz="20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Kennisuitwisseling tussen lokale overheden</a:t>
            </a:r>
            <a:endParaRPr sz="2000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285750" marR="0" lvl="0" indent="-28575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rbel"/>
              <a:buChar char="•"/>
            </a:pPr>
            <a:r>
              <a:rPr lang="nl-NL" sz="20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2-3 intervisies in 2025</a:t>
            </a:r>
          </a:p>
          <a:p>
            <a:pPr marL="285750" marR="0" lvl="0" indent="-28575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rbel"/>
              <a:buChar char="•"/>
            </a:pPr>
            <a:r>
              <a:rPr lang="nl-NL" sz="2000" b="0" i="0" u="none" strike="noStrike" cap="none" dirty="0">
                <a:solidFill>
                  <a:srgbClr val="000000"/>
                </a:solidFill>
                <a:latin typeface="Corbel" panose="020B0503020204020204" pitchFamily="34" charset="0"/>
                <a:ea typeface="Arial"/>
                <a:cs typeface="Arial"/>
                <a:sym typeface="Arial"/>
              </a:rPr>
              <a:t>Meer gemeenten op de hoogte stellen van het handelingsperspectief dat ze zelf hebben t.o.v. het dak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285750" lvl="0" indent="-28575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rbel"/>
              <a:buChar char="•"/>
            </a:pPr>
            <a:r>
              <a:rPr lang="nl-NL" sz="20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Martine Stam (</a:t>
            </a:r>
            <a:r>
              <a:rPr lang="nl-NL" sz="2000" b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Amsterdam</a:t>
            </a:r>
            <a:r>
              <a:rPr lang="nl-NL" sz="20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) en Abel Malschaert (</a:t>
            </a:r>
            <a:r>
              <a:rPr lang="nl-NL" sz="2000" b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Sweco</a:t>
            </a:r>
            <a:r>
              <a:rPr lang="nl-NL" sz="20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)</a:t>
            </a:r>
            <a:endParaRPr sz="2000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3819264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>
          <a:extLst>
            <a:ext uri="{FF2B5EF4-FFF2-40B4-BE49-F238E27FC236}">
              <a16:creationId xmlns:a16="http://schemas.microsoft.com/office/drawing/2014/main" id="{19240474-BDF3-8252-8969-EEF36344E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g3161fee2c28_1_8">
            <a:extLst>
              <a:ext uri="{FF2B5EF4-FFF2-40B4-BE49-F238E27FC236}">
                <a16:creationId xmlns:a16="http://schemas.microsoft.com/office/drawing/2014/main" id="{A492B2C3-044B-57C0-F5E4-703080395AB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8962" r="8962"/>
          <a:stretch/>
        </p:blipFill>
        <p:spPr>
          <a:xfrm>
            <a:off x="3730280" y="0"/>
            <a:ext cx="846172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g3161fee2c28_1_8">
            <a:extLst>
              <a:ext uri="{FF2B5EF4-FFF2-40B4-BE49-F238E27FC236}">
                <a16:creationId xmlns:a16="http://schemas.microsoft.com/office/drawing/2014/main" id="{E2DA899A-2A82-41BA-93BF-FDD9FA5A4A0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45652"/>
          <a:stretch/>
        </p:blipFill>
        <p:spPr>
          <a:xfrm>
            <a:off x="0" y="0"/>
            <a:ext cx="6626088" cy="7286920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g3161fee2c28_1_8">
            <a:extLst>
              <a:ext uri="{FF2B5EF4-FFF2-40B4-BE49-F238E27FC236}">
                <a16:creationId xmlns:a16="http://schemas.microsoft.com/office/drawing/2014/main" id="{62116E14-3797-2841-10FF-08BBC1C6CC28}"/>
              </a:ext>
            </a:extLst>
          </p:cNvPr>
          <p:cNvSpPr txBox="1"/>
          <p:nvPr/>
        </p:nvSpPr>
        <p:spPr>
          <a:xfrm>
            <a:off x="485775" y="664591"/>
            <a:ext cx="6015000" cy="153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nl-NL" sz="3100" b="1" dirty="0">
                <a:solidFill>
                  <a:srgbClr val="FA4614"/>
                </a:solidFill>
                <a:latin typeface="Corbel"/>
                <a:ea typeface="Corbel"/>
                <a:cs typeface="Corbel"/>
                <a:sym typeface="Corbel"/>
              </a:rPr>
              <a:t>Doel 3: Onderzoek naar succes </a:t>
            </a:r>
            <a:br>
              <a:rPr lang="nl-NL" sz="3100" b="1" dirty="0">
                <a:solidFill>
                  <a:srgbClr val="FA4614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lang="nl-NL" sz="3100" b="1" dirty="0">
                <a:solidFill>
                  <a:srgbClr val="FA4614"/>
                </a:solidFill>
                <a:latin typeface="Corbel"/>
                <a:ea typeface="Corbel"/>
                <a:cs typeface="Corbel"/>
                <a:sym typeface="Corbel"/>
              </a:rPr>
              <a:t>van subsidie regelingen</a:t>
            </a:r>
            <a:endParaRPr sz="3100" b="1" i="0" u="none" strike="noStrike" cap="none" dirty="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rgbClr val="FA461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g3161fee2c28_1_8">
            <a:extLst>
              <a:ext uri="{FF2B5EF4-FFF2-40B4-BE49-F238E27FC236}">
                <a16:creationId xmlns:a16="http://schemas.microsoft.com/office/drawing/2014/main" id="{F7F56A28-CDFC-6AC3-DF03-D0540AE6C632}"/>
              </a:ext>
            </a:extLst>
          </p:cNvPr>
          <p:cNvSpPr txBox="1"/>
          <p:nvPr/>
        </p:nvSpPr>
        <p:spPr>
          <a:xfrm>
            <a:off x="485775" y="1833051"/>
            <a:ext cx="5240100" cy="5059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rbel"/>
              <a:buChar char="•"/>
            </a:pPr>
            <a:r>
              <a:rPr lang="nl-NL" sz="20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Inzicht in Haagse en Utrechtse kennis over het succes van hun regelingen</a:t>
            </a:r>
          </a:p>
          <a:p>
            <a:pPr marL="28575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rbel"/>
              <a:buChar char="•"/>
            </a:pPr>
            <a:r>
              <a:rPr lang="nl-NL" sz="20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Advies voor een alternatieve gemeentelijke financiering van </a:t>
            </a:r>
            <a:r>
              <a:rPr lang="nl-NL" sz="20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dakgebruik</a:t>
            </a:r>
            <a:endParaRPr lang="nl-NL" sz="2000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28575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rbel"/>
              <a:buChar char="•"/>
            </a:pPr>
            <a:r>
              <a:rPr lang="nl-NL" sz="20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Mogelijkheden voor een ‘standaardtekst’ subsidie multifunctionele daken</a:t>
            </a:r>
            <a:endParaRPr sz="2000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285750" lvl="0" indent="-28575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rbel"/>
              <a:buChar char="•"/>
            </a:pPr>
            <a:r>
              <a:rPr lang="nl-NL" sz="20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Marijn </a:t>
            </a:r>
            <a:r>
              <a:rPr lang="nl-NL" sz="20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Schrijnemakers</a:t>
            </a:r>
            <a:r>
              <a:rPr lang="nl-NL" sz="20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(</a:t>
            </a:r>
            <a:r>
              <a:rPr lang="nl-NL" sz="2000" b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Utrecht</a:t>
            </a:r>
            <a:r>
              <a:rPr lang="nl-NL" sz="20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) &amp; Pamela Logjes (</a:t>
            </a:r>
            <a:r>
              <a:rPr lang="nl-NL" sz="2000" b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Den Haag</a:t>
            </a:r>
            <a:r>
              <a:rPr lang="nl-NL" sz="20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)</a:t>
            </a:r>
            <a:endParaRPr sz="2000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lvl="0" indent="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9263554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>
          <a:extLst>
            <a:ext uri="{FF2B5EF4-FFF2-40B4-BE49-F238E27FC236}">
              <a16:creationId xmlns:a16="http://schemas.microsoft.com/office/drawing/2014/main" id="{3C1EF7E0-5C24-D291-FAB8-DDD1313D7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g3161fee2c28_1_16">
            <a:extLst>
              <a:ext uri="{FF2B5EF4-FFF2-40B4-BE49-F238E27FC236}">
                <a16:creationId xmlns:a16="http://schemas.microsoft.com/office/drawing/2014/main" id="{EA2BB3DF-F71D-EC51-6BE0-07D4B12B953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9723" t="-9480" b="9480"/>
          <a:stretch/>
        </p:blipFill>
        <p:spPr>
          <a:xfrm>
            <a:off x="5311600" y="-820325"/>
            <a:ext cx="8585725" cy="7678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g3161fee2c28_1_16">
            <a:extLst>
              <a:ext uri="{FF2B5EF4-FFF2-40B4-BE49-F238E27FC236}">
                <a16:creationId xmlns:a16="http://schemas.microsoft.com/office/drawing/2014/main" id="{917893CD-1265-FD5A-9281-6832C91E52A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45652"/>
          <a:stretch/>
        </p:blipFill>
        <p:spPr>
          <a:xfrm>
            <a:off x="0" y="0"/>
            <a:ext cx="6626088" cy="6977674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g3161fee2c28_1_16">
            <a:extLst>
              <a:ext uri="{FF2B5EF4-FFF2-40B4-BE49-F238E27FC236}">
                <a16:creationId xmlns:a16="http://schemas.microsoft.com/office/drawing/2014/main" id="{8173848B-DBA2-6362-9008-FD7456303176}"/>
              </a:ext>
            </a:extLst>
          </p:cNvPr>
          <p:cNvSpPr txBox="1"/>
          <p:nvPr/>
        </p:nvSpPr>
        <p:spPr>
          <a:xfrm>
            <a:off x="653719" y="554437"/>
            <a:ext cx="5274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nl-NL" sz="3200" b="1" dirty="0">
                <a:solidFill>
                  <a:srgbClr val="FA4614"/>
                </a:solidFill>
                <a:latin typeface="Corbel"/>
                <a:ea typeface="Corbel"/>
                <a:cs typeface="Corbel"/>
                <a:sym typeface="Corbel"/>
              </a:rPr>
              <a:t>Doel 4 Omgevingswet</a:t>
            </a:r>
            <a:endParaRPr sz="1400" b="1" i="0" u="none" strike="noStrike" cap="none" dirty="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13" name="Google Shape;413;g3161fee2c28_1_16">
            <a:extLst>
              <a:ext uri="{FF2B5EF4-FFF2-40B4-BE49-F238E27FC236}">
                <a16:creationId xmlns:a16="http://schemas.microsoft.com/office/drawing/2014/main" id="{BCAA1E4B-7B46-C49D-4210-384988F7A9AB}"/>
              </a:ext>
            </a:extLst>
          </p:cNvPr>
          <p:cNvSpPr txBox="1"/>
          <p:nvPr/>
        </p:nvSpPr>
        <p:spPr>
          <a:xfrm>
            <a:off x="653720" y="1347486"/>
            <a:ext cx="5091900" cy="518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30480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rbel"/>
              <a:buChar char="•"/>
            </a:pPr>
            <a:r>
              <a:rPr lang="nl-NL" sz="20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Strategie om dak te borgen in instrumenten van de omgevingswet</a:t>
            </a:r>
            <a:endParaRPr sz="2000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285750" marR="0" lvl="0" indent="-30480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rbel"/>
              <a:buChar char="•"/>
            </a:pPr>
            <a:r>
              <a:rPr lang="nl-NL" sz="2000" b="0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Harmonisatie van definities &amp; voorbeeldteksten voor multifunctionele daken in de Omgevingswet instrumenten</a:t>
            </a:r>
            <a:endParaRPr sz="2000" b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285750" marR="0" lvl="0" indent="-30480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rbel"/>
              <a:buChar char="•"/>
            </a:pPr>
            <a:r>
              <a:rPr lang="nl-NL" sz="20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Document ‘Het dak in de Omgevingswet in 5 stappen’ </a:t>
            </a:r>
            <a:br>
              <a:rPr lang="nl-NL" sz="20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</a:br>
            <a:endParaRPr sz="2000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285750" marR="0" lvl="0" indent="-30480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rbel"/>
              <a:buChar char="•"/>
            </a:pPr>
            <a:r>
              <a:rPr lang="nl-NL" sz="20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Pim de Haas (</a:t>
            </a:r>
            <a:r>
              <a:rPr lang="nl-NL" sz="2000" b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Haarlem</a:t>
            </a:r>
            <a:r>
              <a:rPr lang="nl-NL" sz="20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) en Paul van Roosmalen (</a:t>
            </a:r>
            <a:r>
              <a:rPr lang="nl-NL" sz="2000" b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Rotterdam</a:t>
            </a:r>
            <a:r>
              <a:rPr lang="nl-NL" sz="20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) </a:t>
            </a:r>
            <a:endParaRPr sz="2000" b="0" i="1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457200" marR="0" lvl="0" indent="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l-NL" sz="20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8415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260561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g2df2662c0b7_0_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62647"/>
            <a:ext cx="1218438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g2df2662c0b7_0_7"/>
          <p:cNvSpPr txBox="1"/>
          <p:nvPr/>
        </p:nvSpPr>
        <p:spPr>
          <a:xfrm>
            <a:off x="956603" y="1281448"/>
            <a:ext cx="10255348" cy="22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Font typeface="Arial"/>
              <a:buNone/>
            </a:pPr>
            <a:r>
              <a:rPr lang="nl-NL" sz="6100" b="0" i="0" u="none" strike="noStrike" cap="none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Welkom op de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Font typeface="Arial"/>
              <a:buNone/>
            </a:pPr>
            <a:r>
              <a:rPr lang="nl-NL" sz="6100" b="0" i="0" u="none" strike="noStrike" cap="none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NDP-</a:t>
            </a:r>
            <a:r>
              <a:rPr lang="nl-NL" sz="6100" dirty="0" err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P</a:t>
            </a:r>
            <a:r>
              <a:rPr lang="nl-NL" sz="6100" b="0" i="0" u="none" strike="noStrike" cap="none" dirty="0" err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artnerdag</a:t>
            </a:r>
            <a:r>
              <a:rPr lang="nl-NL" sz="61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g2df2662c0b7_0_7"/>
          <p:cNvSpPr txBox="1"/>
          <p:nvPr/>
        </p:nvSpPr>
        <p:spPr>
          <a:xfrm>
            <a:off x="1524000" y="3838073"/>
            <a:ext cx="91440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</a:pPr>
            <a:r>
              <a:rPr lang="nl-NL" sz="2400" b="0" i="0" u="none" strike="noStrike" cap="none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NDP-programmamanager– Irene </a:t>
            </a:r>
            <a:r>
              <a:rPr lang="nl-NL" sz="2400" b="0" i="0" u="none" strike="noStrike" cap="none" dirty="0" err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Poorting</a:t>
            </a:r>
            <a:r>
              <a:rPr lang="nl-NL" sz="2400" dirty="0" err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a</a:t>
            </a:r>
            <a:endParaRPr lang="nl-NL" sz="2400" b="0" i="0" u="none" strike="noStrike" cap="none" dirty="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b="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>
          <a:extLst>
            <a:ext uri="{FF2B5EF4-FFF2-40B4-BE49-F238E27FC236}">
              <a16:creationId xmlns:a16="http://schemas.microsoft.com/office/drawing/2014/main" id="{96E60783-8FDB-2019-69DF-4ACBF7A3E1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g3161fee2c28_1_24">
            <a:extLst>
              <a:ext uri="{FF2B5EF4-FFF2-40B4-BE49-F238E27FC236}">
                <a16:creationId xmlns:a16="http://schemas.microsoft.com/office/drawing/2014/main" id="{19B7253E-48F6-74E2-2C0C-5F154AC552C1}"/>
              </a:ext>
            </a:extLst>
          </p:cNvPr>
          <p:cNvPicPr preferRelativeResize="0"/>
          <p:nvPr/>
        </p:nvPicPr>
        <p:blipFill>
          <a:blip r:embed="rId3"/>
          <a:srcRect l="8975" r="8975"/>
          <a:stretch/>
        </p:blipFill>
        <p:spPr>
          <a:xfrm>
            <a:off x="3730280" y="0"/>
            <a:ext cx="846171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g3161fee2c28_1_24">
            <a:extLst>
              <a:ext uri="{FF2B5EF4-FFF2-40B4-BE49-F238E27FC236}">
                <a16:creationId xmlns:a16="http://schemas.microsoft.com/office/drawing/2014/main" id="{D0336D61-D188-D52F-070B-FF503E73D3E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45652"/>
          <a:stretch/>
        </p:blipFill>
        <p:spPr>
          <a:xfrm>
            <a:off x="0" y="262646"/>
            <a:ext cx="662608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g3161fee2c28_1_24">
            <a:extLst>
              <a:ext uri="{FF2B5EF4-FFF2-40B4-BE49-F238E27FC236}">
                <a16:creationId xmlns:a16="http://schemas.microsoft.com/office/drawing/2014/main" id="{90D0F0B5-9FD4-B126-B466-8FC86FC1CB56}"/>
              </a:ext>
            </a:extLst>
          </p:cNvPr>
          <p:cNvSpPr txBox="1"/>
          <p:nvPr/>
        </p:nvSpPr>
        <p:spPr>
          <a:xfrm>
            <a:off x="653720" y="658005"/>
            <a:ext cx="5442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nl-NL" sz="3200" b="1" dirty="0">
                <a:solidFill>
                  <a:srgbClr val="FA4614"/>
                </a:solidFill>
                <a:latin typeface="Corbel"/>
                <a:ea typeface="Corbel"/>
                <a:cs typeface="Corbel"/>
                <a:sym typeface="Corbel"/>
              </a:rPr>
              <a:t>Doel 5: Waterschappen</a:t>
            </a:r>
            <a:endParaRPr sz="1400" b="1" i="0" u="none" strike="noStrike" cap="none" dirty="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22" name="Google Shape;422;g3161fee2c28_1_24">
            <a:extLst>
              <a:ext uri="{FF2B5EF4-FFF2-40B4-BE49-F238E27FC236}">
                <a16:creationId xmlns:a16="http://schemas.microsoft.com/office/drawing/2014/main" id="{52083B38-BDAD-07D0-59AD-693A60168C0D}"/>
              </a:ext>
            </a:extLst>
          </p:cNvPr>
          <p:cNvSpPr txBox="1"/>
          <p:nvPr/>
        </p:nvSpPr>
        <p:spPr>
          <a:xfrm>
            <a:off x="405149" y="1505651"/>
            <a:ext cx="5442300" cy="61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9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342900" marR="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orbel"/>
              <a:buChar char="•"/>
            </a:pPr>
            <a:r>
              <a:rPr lang="nl-NL" sz="22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Waterschappen relevante overheid </a:t>
            </a:r>
            <a:endParaRPr sz="2200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342900" marR="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rbel"/>
              <a:buChar char="•"/>
            </a:pPr>
            <a:r>
              <a:rPr lang="nl-NL" sz="22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Bewustwording kansen multifunctionele daken en verbinding waterberging in stedelijke gebied</a:t>
            </a:r>
            <a:endParaRPr sz="2200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342900" marR="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rbel"/>
              <a:buChar char="•"/>
            </a:pPr>
            <a:r>
              <a:rPr lang="nl-NL" sz="22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Koplopersgroep</a:t>
            </a:r>
            <a:r>
              <a:rPr lang="nl-NL" sz="22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creëren</a:t>
            </a:r>
            <a:endParaRPr sz="2200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342900" marR="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rbel"/>
              <a:buChar char="•"/>
            </a:pPr>
            <a:r>
              <a:rPr lang="nl-NL" sz="22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Kasper Spaan (</a:t>
            </a:r>
            <a:r>
              <a:rPr lang="nl-NL" sz="2200" b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Waterschap Amstel, Gooi en Vecht</a:t>
            </a:r>
            <a:r>
              <a:rPr lang="nl-NL" sz="22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)</a:t>
            </a:r>
            <a:endParaRPr sz="2200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1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1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1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8743284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>
          <a:extLst>
            <a:ext uri="{FF2B5EF4-FFF2-40B4-BE49-F238E27FC236}">
              <a16:creationId xmlns:a16="http://schemas.microsoft.com/office/drawing/2014/main" id="{F7F9DB25-AAB7-C865-824E-3864F98E2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">
            <a:extLst>
              <a:ext uri="{FF2B5EF4-FFF2-40B4-BE49-F238E27FC236}">
                <a16:creationId xmlns:a16="http://schemas.microsoft.com/office/drawing/2014/main" id="{E0B10BC1-99B8-8A45-7451-7AB265974B92}"/>
              </a:ext>
            </a:extLst>
          </p:cNvPr>
          <p:cNvPicPr preferRelativeResize="0"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9600" y="0"/>
            <a:ext cx="846172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>
            <a:extLst>
              <a:ext uri="{FF2B5EF4-FFF2-40B4-BE49-F238E27FC236}">
                <a16:creationId xmlns:a16="http://schemas.microsoft.com/office/drawing/2014/main" id="{996E3D21-72AC-7F96-5916-1E4CD281BE95}"/>
              </a:ext>
            </a:extLst>
          </p:cNvPr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6260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>
            <a:extLst>
              <a:ext uri="{FF2B5EF4-FFF2-40B4-BE49-F238E27FC236}">
                <a16:creationId xmlns:a16="http://schemas.microsoft.com/office/drawing/2014/main" id="{1292F0D5-334F-A9F8-9E46-F60992B15E4A}"/>
              </a:ext>
            </a:extLst>
          </p:cNvPr>
          <p:cNvSpPr txBox="1"/>
          <p:nvPr/>
        </p:nvSpPr>
        <p:spPr>
          <a:xfrm>
            <a:off x="594804" y="658005"/>
            <a:ext cx="5406501" cy="5239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nl-NL" sz="3200" b="1" dirty="0">
                <a:solidFill>
                  <a:srgbClr val="FA4614"/>
                </a:solidFill>
                <a:effectLst/>
                <a:latin typeface="Corbel" panose="020B0503020204020204" pitchFamily="34" charset="0"/>
              </a:rPr>
              <a:t>Hulpvragen vanuit speerpunt</a:t>
            </a:r>
          </a:p>
          <a:p>
            <a:r>
              <a:rPr lang="nl-NL" sz="3200" b="1" dirty="0">
                <a:solidFill>
                  <a:srgbClr val="FA4614"/>
                </a:solidFill>
                <a:latin typeface="Corbel" panose="020B0503020204020204" pitchFamily="34" charset="0"/>
                <a:ea typeface="Montserrat"/>
                <a:cs typeface="Montserrat"/>
                <a:sym typeface="Montserrat"/>
              </a:rPr>
              <a:t>‘Verankering in beleid’</a:t>
            </a:r>
            <a:endParaRPr lang="nl-NL" sz="1800" u="none" strike="noStrike" cap="none" dirty="0">
              <a:solidFill>
                <a:schemeClr val="dk1"/>
              </a:solidFill>
              <a:latin typeface="Corbel" panose="020B0503020204020204" pitchFamily="34" charset="0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nl-NL" sz="2000" u="none" strike="noStrike" cap="none" dirty="0">
              <a:solidFill>
                <a:schemeClr val="dk1"/>
              </a:solidFill>
              <a:latin typeface="Corbel" panose="020B0503020204020204" pitchFamily="34" charset="0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l-NL" sz="2000" b="1" u="none" strike="noStrike" cap="none" dirty="0">
                <a:solidFill>
                  <a:schemeClr val="dk1"/>
                </a:solidFill>
                <a:latin typeface="Corbel" panose="020B0503020204020204" pitchFamily="34" charset="0"/>
                <a:ea typeface="Montserrat"/>
                <a:cs typeface="Montserrat"/>
                <a:sym typeface="Montserrat"/>
              </a:rPr>
              <a:t>We hebben elkaar allemaal nodig</a:t>
            </a:r>
          </a:p>
          <a:p>
            <a:pPr marL="285750" marR="0" lvl="0" indent="-28575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dk1"/>
                </a:solidFill>
                <a:latin typeface="Corbel" panose="020B0503020204020204" pitchFamily="34" charset="0"/>
                <a:ea typeface="Montserrat"/>
                <a:cs typeface="Montserrat"/>
                <a:sym typeface="Montserrat"/>
              </a:rPr>
              <a:t>Inzicht op hoeveel energie- en CO2 besparing een groen/ blauw dak oplevert?</a:t>
            </a:r>
          </a:p>
          <a:p>
            <a:pPr marL="285750" indent="-285750">
              <a:lnSpc>
                <a:spcPct val="137500"/>
              </a:lnSpc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dk1"/>
                </a:solidFill>
                <a:latin typeface="Corbel" panose="020B0503020204020204" pitchFamily="34" charset="0"/>
                <a:ea typeface="Montserrat"/>
                <a:cs typeface="Montserrat"/>
                <a:sym typeface="Montserrat"/>
              </a:rPr>
              <a:t>In welke mate zijn (groene) dakensubsidies succesvol bij andere gemeenten?</a:t>
            </a:r>
          </a:p>
          <a:p>
            <a:pPr marL="285750" indent="-285750">
              <a:lnSpc>
                <a:spcPct val="137500"/>
              </a:lnSpc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dk1"/>
                </a:solidFill>
                <a:latin typeface="Corbel" panose="020B0503020204020204" pitchFamily="34" charset="0"/>
                <a:ea typeface="Montserrat"/>
                <a:cs typeface="Montserrat"/>
                <a:sym typeface="Montserrat"/>
              </a:rPr>
              <a:t>Haakjes voor de vragen waarop het antwoord is “… en daarom het dak” </a:t>
            </a:r>
          </a:p>
          <a:p>
            <a:pPr marL="285750" marR="0" lvl="0" indent="-28575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endParaRPr lang="nl-NL" sz="1800" dirty="0">
              <a:solidFill>
                <a:schemeClr val="dk1"/>
              </a:solidFill>
              <a:latin typeface="Corbel" panose="020B0503020204020204" pitchFamily="34" charset="0"/>
              <a:ea typeface="Montserrat"/>
              <a:cs typeface="Montserrat"/>
              <a:sym typeface="Montserrat"/>
            </a:endParaRPr>
          </a:p>
          <a:p>
            <a:pPr marR="0" lvl="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endParaRPr lang="nl-NL" sz="1800" u="none" strike="noStrike" cap="none" dirty="0">
              <a:solidFill>
                <a:schemeClr val="dk1"/>
              </a:solidFill>
              <a:latin typeface="Corbel" panose="020B0503020204020204" pitchFamily="34" charset="0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7100215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>
          <a:extLst>
            <a:ext uri="{FF2B5EF4-FFF2-40B4-BE49-F238E27FC236}">
              <a16:creationId xmlns:a16="http://schemas.microsoft.com/office/drawing/2014/main" id="{79ACC76A-1BED-9D68-E554-E193AC128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g31520aea9a7_0_6">
            <a:extLst>
              <a:ext uri="{FF2B5EF4-FFF2-40B4-BE49-F238E27FC236}">
                <a16:creationId xmlns:a16="http://schemas.microsoft.com/office/drawing/2014/main" id="{281F1338-85B2-BAFB-B3B5-DBB752B6024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62647"/>
            <a:ext cx="1218438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g31520aea9a7_0_6">
            <a:extLst>
              <a:ext uri="{FF2B5EF4-FFF2-40B4-BE49-F238E27FC236}">
                <a16:creationId xmlns:a16="http://schemas.microsoft.com/office/drawing/2014/main" id="{6E5FF3DC-B81E-035D-28B0-C2E43E37F47D}"/>
              </a:ext>
            </a:extLst>
          </p:cNvPr>
          <p:cNvSpPr txBox="1"/>
          <p:nvPr/>
        </p:nvSpPr>
        <p:spPr>
          <a:xfrm>
            <a:off x="1524000" y="1281448"/>
            <a:ext cx="9144000" cy="22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Font typeface="Arial"/>
              <a:buNone/>
            </a:pPr>
            <a:r>
              <a:rPr lang="nl-NL" sz="6100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Speerpunt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Font typeface="Arial"/>
              <a:buNone/>
            </a:pPr>
            <a:r>
              <a:rPr lang="nl-NL" sz="6100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Integrale dakkwaliteit</a:t>
            </a:r>
            <a:r>
              <a:rPr lang="nl-NL" sz="61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g31520aea9a7_0_6">
            <a:extLst>
              <a:ext uri="{FF2B5EF4-FFF2-40B4-BE49-F238E27FC236}">
                <a16:creationId xmlns:a16="http://schemas.microsoft.com/office/drawing/2014/main" id="{19302494-7491-CEEF-C9AF-048F26918B79}"/>
              </a:ext>
            </a:extLst>
          </p:cNvPr>
          <p:cNvSpPr txBox="1"/>
          <p:nvPr/>
        </p:nvSpPr>
        <p:spPr>
          <a:xfrm>
            <a:off x="1524000" y="3838073"/>
            <a:ext cx="91440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>
              <a:lnSpc>
                <a:spcPct val="170000"/>
              </a:lnSpc>
              <a:buClr>
                <a:schemeClr val="lt1"/>
              </a:buClr>
              <a:buSzPts val="2400"/>
            </a:pPr>
            <a:r>
              <a:rPr lang="nl-NL" sz="3200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Sander Scheper</a:t>
            </a:r>
            <a:endParaRPr sz="3200" b="0" i="0" u="none" strike="noStrike" cap="none" dirty="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b="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92042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g31640459cc3_0_0"/>
          <p:cNvPicPr preferRelativeResize="0"/>
          <p:nvPr/>
        </p:nvPicPr>
        <p:blipFill rotWithShape="1">
          <a:blip r:embed="rId3">
            <a:alphaModFix/>
          </a:blip>
          <a:srcRect l="3729" r="3729"/>
          <a:stretch/>
        </p:blipFill>
        <p:spPr>
          <a:xfrm>
            <a:off x="3730280" y="0"/>
            <a:ext cx="846171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g31640459cc3_0_0"/>
          <p:cNvPicPr preferRelativeResize="0"/>
          <p:nvPr/>
        </p:nvPicPr>
        <p:blipFill rotWithShape="1">
          <a:blip r:embed="rId4">
            <a:alphaModFix/>
          </a:blip>
          <a:srcRect r="45652"/>
          <a:stretch/>
        </p:blipFill>
        <p:spPr>
          <a:xfrm>
            <a:off x="0" y="0"/>
            <a:ext cx="662608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g31640459cc3_0_0"/>
          <p:cNvSpPr txBox="1"/>
          <p:nvPr/>
        </p:nvSpPr>
        <p:spPr>
          <a:xfrm>
            <a:off x="653726" y="658000"/>
            <a:ext cx="4994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nl-NL" sz="3200" b="1" dirty="0">
                <a:solidFill>
                  <a:srgbClr val="FA4614"/>
                </a:solidFill>
                <a:latin typeface="Corbel"/>
                <a:ea typeface="Corbel"/>
                <a:cs typeface="Corbel"/>
                <a:sym typeface="Corbel"/>
              </a:rPr>
              <a:t>Context</a:t>
            </a:r>
            <a:endParaRPr sz="1400" b="1" i="0" u="none" strike="noStrike" cap="none" dirty="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39" name="Google Shape;439;g31640459cc3_0_0"/>
          <p:cNvSpPr txBox="1"/>
          <p:nvPr/>
        </p:nvSpPr>
        <p:spPr>
          <a:xfrm>
            <a:off x="767088" y="1305600"/>
            <a:ext cx="5091900" cy="49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18415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285750" marR="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orbel"/>
              <a:buChar char="•"/>
            </a:pPr>
            <a:r>
              <a:rPr lang="nl-NL" sz="2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Dakopbouw is de basis voor een duurzaam en kwalitatief multifunctioneel dak</a:t>
            </a:r>
            <a:endParaRPr sz="2200" b="0" i="0" u="none" strike="noStrike" cap="non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285750" marR="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orbel"/>
              <a:buChar char="•"/>
            </a:pPr>
            <a:r>
              <a:rPr lang="nl-NL" sz="2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Door het foutief aanleggen van daken, lekkages en faalkosten. </a:t>
            </a:r>
            <a:endParaRPr sz="2200" b="0" i="0" u="none" strike="noStrike" cap="non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285750" marR="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orbel"/>
              <a:buChar char="•"/>
            </a:pPr>
            <a:r>
              <a:rPr lang="nl-NL" sz="2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Risico: multifunctionele daken geassocieerd met lekkende daken. </a:t>
            </a:r>
            <a:endParaRPr sz="2200" b="0" i="0" u="none" strike="noStrike" cap="non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285750" marR="0" lvl="0" indent="-184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2200" b="0" i="0" u="none" strike="noStrike" cap="non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387350" marR="0" lvl="0" indent="-18415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2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6753497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g31640459cc3_0_8"/>
          <p:cNvPicPr preferRelativeResize="0"/>
          <p:nvPr/>
        </p:nvPicPr>
        <p:blipFill>
          <a:blip r:embed="rId3"/>
          <a:srcRect l="8975" r="8975"/>
          <a:stretch/>
        </p:blipFill>
        <p:spPr>
          <a:xfrm>
            <a:off x="3730280" y="0"/>
            <a:ext cx="846171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g31640459cc3_0_8"/>
          <p:cNvPicPr preferRelativeResize="0"/>
          <p:nvPr/>
        </p:nvPicPr>
        <p:blipFill rotWithShape="1">
          <a:blip r:embed="rId4">
            <a:alphaModFix/>
          </a:blip>
          <a:srcRect r="45652"/>
          <a:stretch/>
        </p:blipFill>
        <p:spPr>
          <a:xfrm>
            <a:off x="0" y="0"/>
            <a:ext cx="662608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g31640459cc3_0_8"/>
          <p:cNvSpPr txBox="1"/>
          <p:nvPr/>
        </p:nvSpPr>
        <p:spPr>
          <a:xfrm>
            <a:off x="653720" y="658005"/>
            <a:ext cx="4900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nl-NL" sz="3200" b="1">
                <a:solidFill>
                  <a:srgbClr val="FA4614"/>
                </a:solidFill>
                <a:latin typeface="Corbel"/>
                <a:ea typeface="Corbel"/>
                <a:cs typeface="Corbel"/>
                <a:sym typeface="Corbel"/>
              </a:rPr>
              <a:t>Vraagstuk</a:t>
            </a:r>
            <a:endParaRPr sz="1400" b="1" i="0" u="none" strike="noStrike" cap="non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48" name="Google Shape;448;g31640459cc3_0_8"/>
          <p:cNvSpPr txBox="1"/>
          <p:nvPr/>
        </p:nvSpPr>
        <p:spPr>
          <a:xfrm>
            <a:off x="653720" y="1523104"/>
            <a:ext cx="5091900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orbel"/>
              <a:buChar char="•"/>
            </a:pPr>
            <a:r>
              <a:rPr lang="nl-NL" sz="22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Weinig afstemming in de bouwsector </a:t>
            </a:r>
            <a:endParaRPr sz="2200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285750" marR="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orbel"/>
              <a:buChar char="•"/>
            </a:pPr>
            <a:r>
              <a:rPr lang="nl-NL" sz="22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Geen integrale benadering van het project</a:t>
            </a:r>
            <a:endParaRPr sz="2200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285750" marR="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orbel"/>
              <a:buChar char="•"/>
            </a:pPr>
            <a:r>
              <a:rPr lang="nl-NL" sz="22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Onvoldoende kennis van andermans werk, sectorale benadering</a:t>
            </a:r>
            <a:endParaRPr sz="2200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285750" marR="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rbel"/>
              <a:buChar char="•"/>
            </a:pPr>
            <a:r>
              <a:rPr lang="nl-NL" sz="22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Wie draagt de verantwoordelijkheid?</a:t>
            </a:r>
            <a:endParaRPr sz="2200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285750" marR="0" lvl="0" indent="-184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22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22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8857164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g31640459cc3_0_16"/>
          <p:cNvPicPr preferRelativeResize="0"/>
          <p:nvPr/>
        </p:nvPicPr>
        <p:blipFill rotWithShape="1">
          <a:blip r:embed="rId3">
            <a:alphaModFix/>
          </a:blip>
          <a:srcRect l="19723" t="-9480" b="9480"/>
          <a:stretch/>
        </p:blipFill>
        <p:spPr>
          <a:xfrm>
            <a:off x="5311600" y="-820325"/>
            <a:ext cx="8585725" cy="7678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g31640459cc3_0_16"/>
          <p:cNvPicPr preferRelativeResize="0"/>
          <p:nvPr/>
        </p:nvPicPr>
        <p:blipFill rotWithShape="1">
          <a:blip r:embed="rId4">
            <a:alphaModFix/>
          </a:blip>
          <a:srcRect r="45652"/>
          <a:stretch/>
        </p:blipFill>
        <p:spPr>
          <a:xfrm>
            <a:off x="0" y="0"/>
            <a:ext cx="662608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g31640459cc3_0_16"/>
          <p:cNvSpPr txBox="1"/>
          <p:nvPr/>
        </p:nvSpPr>
        <p:spPr>
          <a:xfrm>
            <a:off x="675894" y="973437"/>
            <a:ext cx="5274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nl-NL" sz="3200" b="1">
                <a:solidFill>
                  <a:srgbClr val="FA4614"/>
                </a:solidFill>
                <a:latin typeface="Corbel"/>
                <a:ea typeface="Corbel"/>
                <a:cs typeface="Corbel"/>
                <a:sym typeface="Corbel"/>
              </a:rPr>
              <a:t>Doelen </a:t>
            </a:r>
            <a:endParaRPr sz="1400" b="1" i="0" u="none" strike="noStrike" cap="non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57" name="Google Shape;457;g31640459cc3_0_16"/>
          <p:cNvSpPr txBox="1"/>
          <p:nvPr/>
        </p:nvSpPr>
        <p:spPr>
          <a:xfrm>
            <a:off x="675895" y="1604774"/>
            <a:ext cx="5091900" cy="4764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22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285750" marR="0" lvl="0" indent="-30480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rbel"/>
              <a:buChar char="•"/>
            </a:pPr>
            <a:r>
              <a:rPr lang="nl-NL" sz="22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NDP inzetten als onafhankelijke spil tussen de disciplines</a:t>
            </a:r>
            <a:endParaRPr sz="2200" b="0" u="none" strike="noStrike" cap="none" dirty="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285750" marR="0" lvl="0" indent="-30480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rbel"/>
              <a:buChar char="•"/>
            </a:pPr>
            <a:r>
              <a:rPr lang="nl-NL" sz="22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NDP-partners hebben kennis van diverse type dakopbouw</a:t>
            </a:r>
            <a:endParaRPr sz="2200" b="0" u="none" strike="noStrike" cap="none" dirty="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285750" marR="0" lvl="0" indent="-30480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rbel"/>
              <a:buChar char="•"/>
            </a:pPr>
            <a:r>
              <a:rPr lang="nl-NL" sz="22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In de hele bouwketen is kennis over diverse type dakopbouw</a:t>
            </a:r>
            <a:endParaRPr sz="2200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285750" marR="0" lvl="0" indent="-30480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rbel"/>
              <a:buChar char="•"/>
            </a:pPr>
            <a:r>
              <a:rPr lang="nl-NL" sz="2200" b="1" dirty="0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rPr>
              <a:t>Samenbrengen van kennis</a:t>
            </a:r>
            <a:endParaRPr sz="2200" b="1" dirty="0">
              <a:solidFill>
                <a:srgbClr val="FF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457200" marR="0" lvl="0" indent="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l-NL" sz="22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8415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2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2058482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g31640459cc3_0_24"/>
          <p:cNvPicPr preferRelativeResize="0"/>
          <p:nvPr/>
        </p:nvPicPr>
        <p:blipFill>
          <a:blip r:embed="rId3"/>
          <a:srcRect l="18776" r="18776"/>
          <a:stretch/>
        </p:blipFill>
        <p:spPr>
          <a:xfrm>
            <a:off x="4583200" y="0"/>
            <a:ext cx="76088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g31640459cc3_0_24"/>
          <p:cNvPicPr preferRelativeResize="0"/>
          <p:nvPr/>
        </p:nvPicPr>
        <p:blipFill rotWithShape="1">
          <a:blip r:embed="rId4">
            <a:alphaModFix/>
          </a:blip>
          <a:srcRect r="45652"/>
          <a:stretch/>
        </p:blipFill>
        <p:spPr>
          <a:xfrm>
            <a:off x="0" y="0"/>
            <a:ext cx="662608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g31640459cc3_0_24"/>
          <p:cNvSpPr txBox="1"/>
          <p:nvPr/>
        </p:nvSpPr>
        <p:spPr>
          <a:xfrm>
            <a:off x="653726" y="658000"/>
            <a:ext cx="533010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nl-NL" sz="3200" b="1" dirty="0">
                <a:solidFill>
                  <a:srgbClr val="FA4614"/>
                </a:solidFill>
                <a:latin typeface="Corbel"/>
                <a:ea typeface="Corbel"/>
                <a:cs typeface="Corbel"/>
                <a:sym typeface="Corbel"/>
              </a:rPr>
              <a:t>Handreikingen integrale dakkwaliteit </a:t>
            </a:r>
            <a:endParaRPr sz="1400" b="1" i="0" u="none" strike="noStrike" cap="none" dirty="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66" name="Google Shape;466;g31640459cc3_0_24"/>
          <p:cNvSpPr txBox="1"/>
          <p:nvPr/>
        </p:nvSpPr>
        <p:spPr>
          <a:xfrm>
            <a:off x="653720" y="1619482"/>
            <a:ext cx="5091900" cy="429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22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457200" marR="0" lvl="0" indent="-36830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rbel"/>
              <a:buChar char="•"/>
            </a:pPr>
            <a:r>
              <a:rPr lang="nl-NL" sz="22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Handreiking integrale dakkwaliteit nieuwbouw verspreiden</a:t>
            </a:r>
            <a:r>
              <a:rPr lang="nl-NL" sz="2200" dirty="0">
                <a:latin typeface="Corbel"/>
                <a:ea typeface="Corbel"/>
                <a:cs typeface="Corbel"/>
                <a:sym typeface="Corbel"/>
              </a:rPr>
              <a:t> bij </a:t>
            </a:r>
            <a:r>
              <a:rPr lang="nl-NL" sz="22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o.a. </a:t>
            </a:r>
            <a:r>
              <a:rPr lang="nl-NL" sz="22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dakspecialisten</a:t>
            </a:r>
            <a:r>
              <a:rPr lang="nl-NL" sz="22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, aannemers, architecten en in NDP netwerk</a:t>
            </a:r>
            <a:endParaRPr sz="2200" b="0" i="0" u="none" strike="noStrike" cap="none" dirty="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457200" marR="0" lvl="0" indent="-36830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rbel"/>
              <a:buChar char="•"/>
            </a:pPr>
            <a:r>
              <a:rPr lang="nl-NL" sz="22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Ontwikkelen Handreiking integrale dakkwaliteit bestaande bouw – </a:t>
            </a:r>
            <a:r>
              <a:rPr lang="nl-NL" sz="2200" i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lancering NDP-</a:t>
            </a:r>
            <a:r>
              <a:rPr lang="nl-NL" sz="2200" i="1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partnerdag</a:t>
            </a:r>
            <a:r>
              <a:rPr lang="nl-NL" sz="2200" i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in oktober</a:t>
            </a:r>
            <a:endParaRPr sz="2200" b="0" i="1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22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5930892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>
          <a:extLst>
            <a:ext uri="{FF2B5EF4-FFF2-40B4-BE49-F238E27FC236}">
              <a16:creationId xmlns:a16="http://schemas.microsoft.com/office/drawing/2014/main" id="{A4B8DFFF-0B8D-52ED-FDB7-6FF8091FE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g31640459cc3_0_24">
            <a:extLst>
              <a:ext uri="{FF2B5EF4-FFF2-40B4-BE49-F238E27FC236}">
                <a16:creationId xmlns:a16="http://schemas.microsoft.com/office/drawing/2014/main" id="{B03999A2-ECE5-1A05-90E4-FE972221421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3186" r="24407"/>
          <a:stretch/>
        </p:blipFill>
        <p:spPr>
          <a:xfrm>
            <a:off x="4583200" y="0"/>
            <a:ext cx="76088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g31640459cc3_0_24">
            <a:extLst>
              <a:ext uri="{FF2B5EF4-FFF2-40B4-BE49-F238E27FC236}">
                <a16:creationId xmlns:a16="http://schemas.microsoft.com/office/drawing/2014/main" id="{8F193C85-12C3-95FD-17DB-B8701077460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45652"/>
          <a:stretch/>
        </p:blipFill>
        <p:spPr>
          <a:xfrm>
            <a:off x="0" y="0"/>
            <a:ext cx="662608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g31640459cc3_0_24">
            <a:extLst>
              <a:ext uri="{FF2B5EF4-FFF2-40B4-BE49-F238E27FC236}">
                <a16:creationId xmlns:a16="http://schemas.microsoft.com/office/drawing/2014/main" id="{FC1D3A6C-26FC-08AA-10C1-0F517FF59630}"/>
              </a:ext>
            </a:extLst>
          </p:cNvPr>
          <p:cNvSpPr txBox="1"/>
          <p:nvPr/>
        </p:nvSpPr>
        <p:spPr>
          <a:xfrm>
            <a:off x="653726" y="658000"/>
            <a:ext cx="53301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nl-NL" sz="3200" b="1" dirty="0">
                <a:solidFill>
                  <a:srgbClr val="FA4614"/>
                </a:solidFill>
                <a:latin typeface="Corbel"/>
                <a:ea typeface="Corbel"/>
                <a:cs typeface="Corbel"/>
                <a:sym typeface="Corbel"/>
              </a:rPr>
              <a:t>Zichtbaarheid handreiking</a:t>
            </a:r>
            <a:endParaRPr sz="1400" b="1" i="0" u="none" strike="noStrike" cap="none" dirty="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66" name="Google Shape;466;g31640459cc3_0_24">
            <a:extLst>
              <a:ext uri="{FF2B5EF4-FFF2-40B4-BE49-F238E27FC236}">
                <a16:creationId xmlns:a16="http://schemas.microsoft.com/office/drawing/2014/main" id="{482D75BC-7881-EACA-86C5-B1275D48EF6F}"/>
              </a:ext>
            </a:extLst>
          </p:cNvPr>
          <p:cNvSpPr txBox="1"/>
          <p:nvPr/>
        </p:nvSpPr>
        <p:spPr>
          <a:xfrm>
            <a:off x="653720" y="1295925"/>
            <a:ext cx="5091900" cy="5698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22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457200" marR="0" lvl="0" indent="-36830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rbel"/>
              <a:buChar char="•"/>
            </a:pPr>
            <a:r>
              <a:rPr lang="nl-NL" sz="22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Zichtbaarheid </a:t>
            </a:r>
            <a:r>
              <a:rPr lang="nl-NL" sz="2200" b="1" dirty="0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rPr>
              <a:t>relevante podia </a:t>
            </a:r>
            <a:r>
              <a:rPr lang="nl-NL" sz="22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(Bouwbeurs, </a:t>
            </a:r>
            <a:r>
              <a:rPr lang="nl-NL" sz="22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Rethink</a:t>
            </a:r>
            <a:r>
              <a:rPr lang="nl-NL" sz="22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Rooftops, Architecten @ </a:t>
            </a:r>
            <a:r>
              <a:rPr lang="nl-NL" sz="22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work</a:t>
            </a:r>
            <a:r>
              <a:rPr lang="nl-NL" sz="22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, Congres Dutch Green Building </a:t>
            </a:r>
            <a:r>
              <a:rPr lang="nl-NL" sz="2200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Counsil</a:t>
            </a:r>
            <a:r>
              <a:rPr lang="nl-NL" sz="22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)</a:t>
            </a:r>
          </a:p>
          <a:p>
            <a:pPr marL="457200" marR="0" lvl="0" indent="-36830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rbel"/>
              <a:buChar char="•"/>
            </a:pPr>
            <a:r>
              <a:rPr lang="nl-NL" sz="2200" b="1" dirty="0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rPr>
              <a:t>Webinar</a:t>
            </a:r>
            <a:r>
              <a:rPr lang="nl-NL" sz="2200" b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NL" sz="22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Integrale dakkwaliteit</a:t>
            </a:r>
            <a:endParaRPr lang="nl-NL" sz="2200" b="0" i="0" u="none" strike="noStrike" cap="none" dirty="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457200" marR="0" lvl="0" indent="-36830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rbel"/>
              <a:buChar char="•"/>
            </a:pPr>
            <a:r>
              <a:rPr lang="nl-NL" sz="22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Contact leggen </a:t>
            </a:r>
            <a:r>
              <a:rPr lang="nl-NL" sz="2200" b="1" dirty="0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rPr>
              <a:t>BREEAM</a:t>
            </a:r>
          </a:p>
          <a:p>
            <a:pPr marL="457200" marR="0" lvl="0" indent="-36830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rbel"/>
              <a:buChar char="•"/>
            </a:pPr>
            <a:r>
              <a:rPr lang="nl-NL" sz="22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Samenwerken speerpunt Educatie voor </a:t>
            </a:r>
            <a:r>
              <a:rPr lang="nl-NL" sz="2200" b="1" dirty="0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rPr>
              <a:t>horizontale kennisdeling </a:t>
            </a:r>
            <a:r>
              <a:rPr lang="nl-NL" sz="22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integrale dakkwaliteit. </a:t>
            </a:r>
            <a:endParaRPr lang="nl-NL" sz="2200" b="1" dirty="0">
              <a:solidFill>
                <a:srgbClr val="FF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457200" marR="0" lvl="0" indent="-36830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rbel"/>
              <a:buChar char="•"/>
            </a:pPr>
            <a:endParaRPr sz="2200" b="1" i="0" u="none" strike="noStrike" cap="none" dirty="0">
              <a:solidFill>
                <a:srgbClr val="FF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22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5867427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>
          <a:extLst>
            <a:ext uri="{FF2B5EF4-FFF2-40B4-BE49-F238E27FC236}">
              <a16:creationId xmlns:a16="http://schemas.microsoft.com/office/drawing/2014/main" id="{6582F7E5-0502-A3BC-429D-B71096200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g31640459cc3_0_24">
            <a:extLst>
              <a:ext uri="{FF2B5EF4-FFF2-40B4-BE49-F238E27FC236}">
                <a16:creationId xmlns:a16="http://schemas.microsoft.com/office/drawing/2014/main" id="{52DA58D2-6A09-419E-1055-1130DB0C48B2}"/>
              </a:ext>
            </a:extLst>
          </p:cNvPr>
          <p:cNvPicPr preferRelativeResize="0"/>
          <p:nvPr/>
        </p:nvPicPr>
        <p:blipFill>
          <a:blip r:embed="rId3"/>
          <a:srcRect l="18842" r="18842"/>
          <a:stretch/>
        </p:blipFill>
        <p:spPr>
          <a:xfrm>
            <a:off x="4583200" y="0"/>
            <a:ext cx="76088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g31640459cc3_0_24">
            <a:extLst>
              <a:ext uri="{FF2B5EF4-FFF2-40B4-BE49-F238E27FC236}">
                <a16:creationId xmlns:a16="http://schemas.microsoft.com/office/drawing/2014/main" id="{645E5C07-C3E6-0F7F-6769-A745ECD1FAB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45652"/>
          <a:stretch/>
        </p:blipFill>
        <p:spPr>
          <a:xfrm>
            <a:off x="0" y="0"/>
            <a:ext cx="662608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g31640459cc3_0_24">
            <a:extLst>
              <a:ext uri="{FF2B5EF4-FFF2-40B4-BE49-F238E27FC236}">
                <a16:creationId xmlns:a16="http://schemas.microsoft.com/office/drawing/2014/main" id="{F62946B9-AF8E-AC15-5498-2F129FD5C48B}"/>
              </a:ext>
            </a:extLst>
          </p:cNvPr>
          <p:cNvSpPr txBox="1"/>
          <p:nvPr/>
        </p:nvSpPr>
        <p:spPr>
          <a:xfrm>
            <a:off x="653726" y="658000"/>
            <a:ext cx="53301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nl-NL" sz="3200" b="1" dirty="0">
                <a:solidFill>
                  <a:srgbClr val="FA4614"/>
                </a:solidFill>
                <a:latin typeface="Corbel"/>
                <a:ea typeface="Corbel"/>
                <a:cs typeface="Corbel"/>
                <a:sym typeface="Corbel"/>
              </a:rPr>
              <a:t>NDP-partners in werkgroep</a:t>
            </a:r>
            <a:endParaRPr sz="1400" b="1" i="0" u="none" strike="noStrike" cap="none" dirty="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66" name="Google Shape;466;g31640459cc3_0_24">
            <a:extLst>
              <a:ext uri="{FF2B5EF4-FFF2-40B4-BE49-F238E27FC236}">
                <a16:creationId xmlns:a16="http://schemas.microsoft.com/office/drawing/2014/main" id="{B732A960-96D6-D18C-00BD-912D0C48A124}"/>
              </a:ext>
            </a:extLst>
          </p:cNvPr>
          <p:cNvSpPr txBox="1"/>
          <p:nvPr/>
        </p:nvSpPr>
        <p:spPr>
          <a:xfrm>
            <a:off x="653720" y="1295925"/>
            <a:ext cx="5091900" cy="4552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92100" marR="0" lvl="0" indent="-28575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BDA Dak- en Gevelopleidingen</a:t>
            </a:r>
          </a:p>
          <a:p>
            <a:pPr marL="285750" marR="0" lvl="0" indent="-27940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orbel"/>
              <a:buChar char="•"/>
            </a:pPr>
            <a:r>
              <a:rPr lang="nl-NL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Carlisle Construction </a:t>
            </a:r>
            <a:r>
              <a:rPr lang="nl-NL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Materials</a:t>
            </a:r>
            <a:r>
              <a:rPr lang="nl-NL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BV</a:t>
            </a:r>
          </a:p>
          <a:p>
            <a:pPr marL="285750" marR="0" lvl="0" indent="-27940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orbel"/>
              <a:buChar char="•"/>
            </a:pPr>
            <a:r>
              <a:rPr lang="nl-NL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Erdo</a:t>
            </a:r>
            <a:endParaRPr lang="nl-NL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285750" marR="0" lvl="0" indent="-27940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orbel"/>
              <a:buChar char="•"/>
            </a:pPr>
            <a:r>
              <a:rPr lang="nl-NL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IKO BV</a:t>
            </a:r>
          </a:p>
          <a:p>
            <a:pPr marL="285750" marR="0" lvl="0" indent="-27940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orbel"/>
              <a:buChar char="•"/>
            </a:pPr>
            <a:r>
              <a:rPr lang="nl-NL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KIWA</a:t>
            </a:r>
          </a:p>
          <a:p>
            <a:pPr marL="285750" marR="0" lvl="0" indent="-27940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orbel"/>
              <a:buChar char="•"/>
            </a:pPr>
            <a:r>
              <a:rPr lang="nl-NL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Ownes</a:t>
            </a:r>
            <a:r>
              <a:rPr lang="nl-NL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NL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Corning</a:t>
            </a:r>
            <a:r>
              <a:rPr lang="nl-NL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NL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Foamglas</a:t>
            </a:r>
            <a:endParaRPr lang="nl-NL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285750" marR="0" lvl="0" indent="-27940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orbel"/>
              <a:buChar char="•"/>
            </a:pPr>
            <a:r>
              <a:rPr lang="nl-NL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Sempergreen</a:t>
            </a:r>
            <a:endParaRPr lang="nl-NL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285750" marR="0" lvl="0" indent="-27940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orbel"/>
              <a:buChar char="•"/>
            </a:pPr>
            <a:r>
              <a:rPr lang="nl-NL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Soprema</a:t>
            </a:r>
            <a:endParaRPr lang="nl-NL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285750" marR="0" lvl="0" indent="-27940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orbel"/>
              <a:buChar char="•"/>
            </a:pPr>
            <a:r>
              <a:rPr lang="nl-NL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Stichting Groenkeur</a:t>
            </a:r>
          </a:p>
          <a:p>
            <a:pPr marL="285750" marR="0" lvl="0" indent="-27940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orbel"/>
              <a:buChar char="•"/>
            </a:pPr>
            <a:r>
              <a:rPr lang="nl-NL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Triflex</a:t>
            </a:r>
            <a:endParaRPr lang="nl-NL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285750" marR="0" lvl="0" indent="-27940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orbel"/>
              <a:buChar char="•"/>
            </a:pPr>
            <a:r>
              <a:rPr lang="nl-NL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Van </a:t>
            </a:r>
            <a:r>
              <a:rPr lang="nl-NL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Wylick</a:t>
            </a:r>
            <a:r>
              <a:rPr lang="nl-NL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NL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Isomix</a:t>
            </a:r>
            <a:endParaRPr lang="nl-NL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285750" marR="0" lvl="0" indent="-27940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orbel"/>
              <a:buChar char="•"/>
            </a:pPr>
            <a:r>
              <a:rPr lang="nl-NL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VEBIDAK</a:t>
            </a:r>
          </a:p>
          <a:p>
            <a:pPr marL="285750" marR="0" lvl="0" indent="-27940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orbel"/>
              <a:buChar char="•"/>
            </a:pPr>
            <a:r>
              <a:rPr lang="nl-NL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VESP</a:t>
            </a:r>
          </a:p>
          <a:p>
            <a:pPr marL="285750" marR="0" lvl="0" indent="-27940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orbel"/>
              <a:buChar char="•"/>
            </a:pPr>
            <a:r>
              <a:rPr lang="nl-NL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Zinco</a:t>
            </a:r>
            <a:endParaRPr lang="nl-NL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285750" marR="0" lvl="0" indent="-27940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orbel"/>
              <a:buChar char="•"/>
            </a:pPr>
            <a:r>
              <a:rPr lang="nl-NL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Zoontjens</a:t>
            </a:r>
            <a:endParaRPr lang="nl-NL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6933393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g316ebc33753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62647"/>
            <a:ext cx="1218438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g316ebc33753_0_0"/>
          <p:cNvSpPr txBox="1"/>
          <p:nvPr/>
        </p:nvSpPr>
        <p:spPr>
          <a:xfrm>
            <a:off x="1524000" y="1814848"/>
            <a:ext cx="9144000" cy="22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Font typeface="Arial"/>
              <a:buNone/>
            </a:pPr>
            <a:r>
              <a:rPr lang="nl-NL" sz="4700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Netwerkmoment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Font typeface="Arial"/>
              <a:buNone/>
            </a:pPr>
            <a:r>
              <a:rPr lang="nl-NL" sz="4000" b="1" i="1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Met eerst een groepsfoto</a:t>
            </a:r>
            <a:r>
              <a:rPr lang="nl-NL" sz="4000" b="1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endParaRPr sz="4000" b="1" dirty="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Font typeface="Arial"/>
              <a:buNone/>
            </a:pPr>
            <a:r>
              <a:rPr lang="nl-NL" sz="4700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14:50-15.15 uur </a:t>
            </a:r>
            <a:endParaRPr sz="4700" dirty="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74" name="Google Shape;274;g316ebc33753_0_0"/>
          <p:cNvSpPr txBox="1"/>
          <p:nvPr/>
        </p:nvSpPr>
        <p:spPr>
          <a:xfrm>
            <a:off x="1524000" y="3838075"/>
            <a:ext cx="9144000" cy="1608600"/>
          </a:xfrm>
          <a:prstGeom prst="rect">
            <a:avLst/>
          </a:prstGeom>
          <a:solidFill>
            <a:srgbClr val="FA4614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/>
          <a:p>
            <a:pPr marL="0" marR="0" lvl="0" indent="0" algn="ctr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38037"/>
              <a:buFont typeface="Montserrat"/>
              <a:buNone/>
            </a:pPr>
            <a:endParaRPr sz="6309" dirty="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ctr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</a:pPr>
            <a:endParaRPr sz="2400" dirty="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endParaRPr sz="2400" b="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71428"/>
              <a:buFont typeface="Montserrat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g2afe4caab21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8438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g2afe4caab21_0_0"/>
          <p:cNvSpPr txBox="1"/>
          <p:nvPr/>
        </p:nvSpPr>
        <p:spPr>
          <a:xfrm>
            <a:off x="1313793" y="-1"/>
            <a:ext cx="9144000" cy="22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18288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Font typeface="Arial"/>
              <a:buNone/>
            </a:pPr>
            <a:r>
              <a:rPr lang="nl-NL" sz="6100" b="0" i="0" u="none" strike="noStrike" cap="none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Programma</a:t>
            </a:r>
            <a:endParaRPr sz="6100" b="0" i="0" u="none" strike="noStrike" cap="none" dirty="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34" name="Google Shape;234;g2afe4caab21_0_0"/>
          <p:cNvSpPr txBox="1"/>
          <p:nvPr/>
        </p:nvSpPr>
        <p:spPr>
          <a:xfrm>
            <a:off x="1398751" y="1745700"/>
            <a:ext cx="9848400" cy="33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Montserrat"/>
              <a:buNone/>
            </a:pPr>
            <a:r>
              <a:rPr lang="nl-NL" sz="1975" b="0" i="0" u="none" strike="noStrike" cap="none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1</a:t>
            </a:r>
            <a:r>
              <a:rPr lang="nl-NL" sz="1975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4</a:t>
            </a:r>
            <a:r>
              <a:rPr lang="nl-NL" sz="1975" b="0" i="0" u="none" strike="noStrike" cap="none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:00</a:t>
            </a:r>
            <a:r>
              <a:rPr lang="nl-NL" sz="1975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		</a:t>
            </a:r>
            <a:r>
              <a:rPr lang="nl-NL" sz="1975" b="0" i="0" u="none" strike="noStrike" cap="none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Opening: Irene </a:t>
            </a:r>
            <a:r>
              <a:rPr lang="nl-NL" sz="1975" b="0" i="0" u="none" strike="noStrike" cap="none" dirty="0" err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Poortinga</a:t>
            </a:r>
            <a:endParaRPr sz="1975" b="0" i="0" u="none" strike="noStrike" cap="none" dirty="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Montserrat"/>
              <a:buNone/>
            </a:pPr>
            <a:r>
              <a:rPr lang="nl-NL" sz="1975" b="0" i="0" u="none" strike="noStrike" cap="none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1</a:t>
            </a:r>
            <a:r>
              <a:rPr lang="nl-NL" sz="1975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4</a:t>
            </a:r>
            <a:r>
              <a:rPr lang="nl-NL" sz="1975" b="0" i="0" u="none" strike="noStrike" cap="none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:0</a:t>
            </a:r>
            <a:r>
              <a:rPr lang="nl-NL" sz="1975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5</a:t>
            </a:r>
            <a:r>
              <a:rPr lang="nl-NL" sz="1975" b="0" i="0" u="none" strike="noStrike" cap="none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		Welkom </a:t>
            </a:r>
            <a:r>
              <a:rPr lang="nl-NL" sz="1975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Eurosafe: Mark </a:t>
            </a:r>
            <a:r>
              <a:rPr lang="nl-NL" sz="1975" dirty="0" err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Dubbink</a:t>
            </a:r>
            <a:r>
              <a:rPr lang="nl-NL" sz="1975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Montserrat"/>
              <a:buNone/>
            </a:pPr>
            <a:r>
              <a:rPr lang="nl-NL" sz="1975" b="0" i="0" u="none" strike="noStrike" cap="none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1</a:t>
            </a:r>
            <a:r>
              <a:rPr lang="nl-NL" sz="1975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4:10</a:t>
            </a:r>
            <a:r>
              <a:rPr lang="nl-NL" sz="1975" b="0" i="0" u="none" strike="noStrike" cap="none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		Introductie nieuwe bestuursleden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Montserrat"/>
              <a:buNone/>
            </a:pPr>
            <a:r>
              <a:rPr lang="nl-NL" sz="1975" b="0" i="0" u="none" strike="noStrike" cap="none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1</a:t>
            </a:r>
            <a:r>
              <a:rPr lang="nl-NL" sz="1975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4:25</a:t>
            </a:r>
            <a:r>
              <a:rPr lang="nl-NL" sz="1975" b="0" i="0" u="none" strike="noStrike" cap="none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		</a:t>
            </a:r>
            <a:r>
              <a:rPr lang="nl-NL" sz="1975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Voortgang NDP-werkgroepen</a:t>
            </a:r>
            <a:endParaRPr sz="1975" dirty="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Montserrat"/>
              <a:buNone/>
            </a:pPr>
            <a:r>
              <a:rPr lang="nl-NL" sz="1975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14:50		Netwerkmoment – met eerst een groepsfoto</a:t>
            </a:r>
            <a:endParaRPr sz="1975" dirty="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Montserrat"/>
              <a:buNone/>
            </a:pPr>
            <a:r>
              <a:rPr lang="nl-NL" sz="1975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15:15		Demonstratie Eurosafe trainingscentrum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Montserrat"/>
              <a:buNone/>
            </a:pPr>
            <a:r>
              <a:rPr lang="nl-NL" sz="1975" b="0" i="0" u="none" strike="noStrike" cap="none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1</a:t>
            </a:r>
            <a:r>
              <a:rPr lang="nl-NL" sz="1975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5:4</a:t>
            </a:r>
            <a:r>
              <a:rPr lang="nl-NL" sz="1975" b="0" i="0" u="none" strike="noStrike" cap="none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5		</a:t>
            </a:r>
            <a:r>
              <a:rPr lang="nl-NL" sz="1975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Optoppen &amp; het NDP</a:t>
            </a:r>
            <a:endParaRPr sz="1975" b="0" i="0" u="none" strike="noStrike" cap="none" dirty="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Montserrat"/>
              <a:buNone/>
            </a:pPr>
            <a:r>
              <a:rPr lang="nl-NL" sz="1975" b="0" i="0" u="none" strike="noStrike" cap="none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1</a:t>
            </a:r>
            <a:r>
              <a:rPr lang="nl-NL" sz="1975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6</a:t>
            </a:r>
            <a:r>
              <a:rPr lang="nl-NL" sz="1975" b="0" i="0" u="none" strike="noStrike" cap="none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:00		Toekomst Stichting </a:t>
            </a:r>
            <a:r>
              <a:rPr lang="nl-NL" sz="1975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Nationaal Dakenplan</a:t>
            </a:r>
            <a:endParaRPr sz="1975" dirty="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Montserrat"/>
              <a:buNone/>
            </a:pPr>
            <a:r>
              <a:rPr lang="nl-NL" sz="1975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16:30 		Netwerkborrel</a:t>
            </a:r>
            <a:endParaRPr sz="1975" dirty="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Montserrat"/>
              <a:buNone/>
            </a:pPr>
            <a:endParaRPr sz="975" b="0" i="0" u="none" strike="noStrike" cap="none" dirty="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g316ebc33753_0_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8438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g316ebc33753_0_7"/>
          <p:cNvSpPr txBox="1"/>
          <p:nvPr/>
        </p:nvSpPr>
        <p:spPr>
          <a:xfrm>
            <a:off x="286675" y="-164300"/>
            <a:ext cx="10772100" cy="22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18288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Font typeface="Arial"/>
              <a:buNone/>
            </a:pPr>
            <a:r>
              <a:rPr lang="nl-NL" sz="6100" b="0" i="0" u="none" strike="noStrike" cap="none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  </a:t>
            </a:r>
            <a:r>
              <a:rPr lang="nl-NL" sz="6100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Vervolg p</a:t>
            </a:r>
            <a:r>
              <a:rPr lang="nl-NL" sz="6100" b="0" i="0" u="none" strike="noStrike" cap="none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rogramma</a:t>
            </a:r>
            <a:endParaRPr sz="6100" b="0" i="0" u="none" strike="noStrike" cap="none" dirty="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82" name="Google Shape;282;g316ebc33753_0_7"/>
          <p:cNvSpPr txBox="1"/>
          <p:nvPr/>
        </p:nvSpPr>
        <p:spPr>
          <a:xfrm>
            <a:off x="1398751" y="1993744"/>
            <a:ext cx="9848400" cy="33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Montserrat"/>
              <a:buNone/>
            </a:pPr>
            <a:r>
              <a:rPr lang="nl-NL" sz="2275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15:15		Demonstratie Eurosafe trainingscentrum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Montserrat"/>
              <a:buNone/>
            </a:pPr>
            <a:r>
              <a:rPr lang="nl-NL" sz="2275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15:45		Optoppen &amp; het NDP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Montserrat"/>
              <a:buNone/>
            </a:pPr>
            <a:r>
              <a:rPr lang="nl-NL" sz="2275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16:00		Toekomst Stichting Nationaal Dakenplan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Montserrat"/>
              <a:buNone/>
            </a:pPr>
            <a:r>
              <a:rPr lang="nl-NL" sz="2275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16:30 		Netwerkborrel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Montserrat"/>
              <a:buNone/>
            </a:pPr>
            <a:endParaRPr lang="nl-NL" sz="2275" dirty="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50"/>
              <a:buFont typeface="Montserrat"/>
              <a:buNone/>
            </a:pPr>
            <a:endParaRPr sz="975" b="0" i="0" u="none" strike="noStrike" cap="none" dirty="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g315f5c95623_0_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62647"/>
            <a:ext cx="1218438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g315f5c95623_0_7"/>
          <p:cNvSpPr txBox="1"/>
          <p:nvPr/>
        </p:nvSpPr>
        <p:spPr>
          <a:xfrm>
            <a:off x="1524000" y="1281448"/>
            <a:ext cx="9144000" cy="22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Font typeface="Arial"/>
              <a:buNone/>
            </a:pPr>
            <a:r>
              <a:rPr lang="nl-NL" sz="6100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Optoppen &amp; het NDP </a:t>
            </a:r>
            <a:r>
              <a:rPr lang="nl-NL" sz="6100" b="0" i="0" u="none" strike="noStrike" cap="none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90" name="Google Shape;290;g315f5c95623_0_7"/>
          <p:cNvSpPr txBox="1"/>
          <p:nvPr/>
        </p:nvSpPr>
        <p:spPr>
          <a:xfrm>
            <a:off x="1524000" y="3838073"/>
            <a:ext cx="91440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</a:pPr>
            <a:r>
              <a:rPr lang="nl-NL" sz="3200" dirty="0">
                <a:solidFill>
                  <a:schemeClr val="lt1"/>
                </a:solidFill>
                <a:latin typeface="Corbel" panose="020B0503020204020204" pitchFamily="34" charset="0"/>
                <a:ea typeface="Montserrat"/>
                <a:cs typeface="Montserrat"/>
                <a:sym typeface="Corbel"/>
              </a:rPr>
              <a:t>Jasper van Lammeren </a:t>
            </a:r>
            <a:endParaRPr sz="3200" b="0" i="0" u="none" strike="noStrike" cap="none" dirty="0">
              <a:solidFill>
                <a:schemeClr val="lt1"/>
              </a:solidFill>
              <a:latin typeface="Corbel" panose="020B0503020204020204" pitchFamily="34" charset="0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Corbel" panose="020B050302020402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>
          <a:extLst>
            <a:ext uri="{FF2B5EF4-FFF2-40B4-BE49-F238E27FC236}">
              <a16:creationId xmlns:a16="http://schemas.microsoft.com/office/drawing/2014/main" id="{709BA0DA-3A87-1F2B-839E-26728AE25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g315f5c95623_0_7">
            <a:extLst>
              <a:ext uri="{FF2B5EF4-FFF2-40B4-BE49-F238E27FC236}">
                <a16:creationId xmlns:a16="http://schemas.microsoft.com/office/drawing/2014/main" id="{177A89D7-81FE-8EFB-33D9-44DE69033B3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62647"/>
            <a:ext cx="1218438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g315f5c95623_0_7">
            <a:extLst>
              <a:ext uri="{FF2B5EF4-FFF2-40B4-BE49-F238E27FC236}">
                <a16:creationId xmlns:a16="http://schemas.microsoft.com/office/drawing/2014/main" id="{EEDE6F88-3230-FAE7-4C48-F5C6539CD60F}"/>
              </a:ext>
            </a:extLst>
          </p:cNvPr>
          <p:cNvSpPr txBox="1"/>
          <p:nvPr/>
        </p:nvSpPr>
        <p:spPr>
          <a:xfrm>
            <a:off x="1520190" y="871544"/>
            <a:ext cx="9144000" cy="22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Font typeface="Arial"/>
              <a:buNone/>
            </a:pPr>
            <a:r>
              <a:rPr lang="nl-NL" sz="6100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Nieuwe partners: </a:t>
            </a:r>
            <a:endParaRPr sz="1400" b="0" i="0" u="none" strike="noStrike" cap="none" dirty="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90" name="Google Shape;290;g315f5c95623_0_7">
            <a:extLst>
              <a:ext uri="{FF2B5EF4-FFF2-40B4-BE49-F238E27FC236}">
                <a16:creationId xmlns:a16="http://schemas.microsoft.com/office/drawing/2014/main" id="{E98DFB07-9A77-7F66-8EBD-322F8687B9E2}"/>
              </a:ext>
            </a:extLst>
          </p:cNvPr>
          <p:cNvSpPr txBox="1"/>
          <p:nvPr/>
        </p:nvSpPr>
        <p:spPr>
          <a:xfrm>
            <a:off x="1524000" y="2617076"/>
            <a:ext cx="9144000" cy="2382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/>
          <a:p>
            <a:pPr marL="0" marR="0" lvl="0" indent="0" algn="ctr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</a:pPr>
            <a:r>
              <a:rPr lang="nl-NL" sz="3200" dirty="0">
                <a:solidFill>
                  <a:schemeClr val="lt1"/>
                </a:solidFill>
                <a:latin typeface="Corbel" panose="020B0503020204020204" pitchFamily="34" charset="0"/>
                <a:sym typeface="Corbel"/>
              </a:rPr>
              <a:t>BMI – </a:t>
            </a:r>
            <a:r>
              <a:rPr lang="nl-NL" sz="3200" dirty="0">
                <a:solidFill>
                  <a:schemeClr val="lt1"/>
                </a:solidFill>
                <a:latin typeface="Corbel" panose="020B0503020204020204" pitchFamily="34" charset="0"/>
              </a:rPr>
              <a:t>Richard den Toom &amp; Edwin Melis</a:t>
            </a:r>
            <a:endParaRPr lang="nl-NL" sz="3200" dirty="0">
              <a:solidFill>
                <a:schemeClr val="lt1"/>
              </a:solidFill>
              <a:latin typeface="Corbel" panose="020B0503020204020204" pitchFamily="34" charset="0"/>
              <a:sym typeface="Corbel"/>
            </a:endParaRPr>
          </a:p>
          <a:p>
            <a:pPr marL="0" marR="0" lvl="0" indent="0" algn="ctr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</a:pPr>
            <a:r>
              <a:rPr lang="nl-NL" sz="3200" b="0" i="0" u="none" strike="noStrike" cap="none" dirty="0">
                <a:solidFill>
                  <a:schemeClr val="lt1"/>
                </a:solidFill>
                <a:latin typeface="Corbel" panose="020B0503020204020204" pitchFamily="34" charset="0"/>
                <a:ea typeface="Montserrat"/>
                <a:cs typeface="Montserrat"/>
                <a:sym typeface="Corbel"/>
              </a:rPr>
              <a:t>Gebouwschil Nederland – Joost </a:t>
            </a:r>
            <a:r>
              <a:rPr lang="nl-NL" sz="3200" b="0" i="0" u="none" strike="noStrike" cap="none" dirty="0" err="1">
                <a:solidFill>
                  <a:schemeClr val="lt1"/>
                </a:solidFill>
                <a:latin typeface="Corbel" panose="020B0503020204020204" pitchFamily="34" charset="0"/>
                <a:ea typeface="Montserrat"/>
                <a:cs typeface="Montserrat"/>
                <a:sym typeface="Corbel"/>
              </a:rPr>
              <a:t>Stemkens</a:t>
            </a:r>
            <a:r>
              <a:rPr lang="nl-NL" sz="3200" b="0" i="0" u="none" strike="noStrike" cap="none" dirty="0">
                <a:solidFill>
                  <a:schemeClr val="lt1"/>
                </a:solidFill>
                <a:latin typeface="Corbel" panose="020B0503020204020204" pitchFamily="34" charset="0"/>
                <a:ea typeface="Montserrat"/>
                <a:cs typeface="Montserrat"/>
                <a:sym typeface="Corbel"/>
              </a:rPr>
              <a:t> </a:t>
            </a:r>
          </a:p>
          <a:p>
            <a:pPr marL="0" marR="0" lvl="0" indent="0" algn="ctr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</a:pPr>
            <a:r>
              <a:rPr lang="nl-NL" sz="3200" dirty="0">
                <a:solidFill>
                  <a:schemeClr val="lt1"/>
                </a:solidFill>
                <a:latin typeface="Corbel" panose="020B0503020204020204" pitchFamily="34" charset="0"/>
                <a:ea typeface="Montserrat"/>
                <a:cs typeface="Montserrat"/>
                <a:sym typeface="Corbel"/>
              </a:rPr>
              <a:t>Rijksvastgoedbedrijf – Marien Gijsbertsen </a:t>
            </a:r>
            <a:endParaRPr lang="nl-NL" sz="3200" b="0" i="0" u="none" strike="noStrike" cap="none" dirty="0">
              <a:solidFill>
                <a:schemeClr val="lt1"/>
              </a:solidFill>
              <a:latin typeface="Corbel" panose="020B0503020204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BC3A9E5-6928-BFD9-53EC-5FF84892A313}"/>
              </a:ext>
            </a:extLst>
          </p:cNvPr>
          <p:cNvSpPr txBox="1"/>
          <p:nvPr/>
        </p:nvSpPr>
        <p:spPr>
          <a:xfrm>
            <a:off x="3048000" y="3409119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0" dirty="0">
                <a:effectLst/>
              </a:rPr>
              <a:t> 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117584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>
          <a:extLst>
            <a:ext uri="{FF2B5EF4-FFF2-40B4-BE49-F238E27FC236}">
              <a16:creationId xmlns:a16="http://schemas.microsoft.com/office/drawing/2014/main" id="{916A261A-82B4-AE16-6CED-E1446331D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g315f5c95623_0_7">
            <a:extLst>
              <a:ext uri="{FF2B5EF4-FFF2-40B4-BE49-F238E27FC236}">
                <a16:creationId xmlns:a16="http://schemas.microsoft.com/office/drawing/2014/main" id="{74C3528B-8CEF-AD72-6041-33078225802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62647"/>
            <a:ext cx="1218438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g315f5c95623_0_7">
            <a:extLst>
              <a:ext uri="{FF2B5EF4-FFF2-40B4-BE49-F238E27FC236}">
                <a16:creationId xmlns:a16="http://schemas.microsoft.com/office/drawing/2014/main" id="{62A0115C-EE14-1CD7-0D9B-A5E76976794A}"/>
              </a:ext>
            </a:extLst>
          </p:cNvPr>
          <p:cNvSpPr txBox="1"/>
          <p:nvPr/>
        </p:nvSpPr>
        <p:spPr>
          <a:xfrm>
            <a:off x="1524000" y="1281448"/>
            <a:ext cx="9144000" cy="22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Font typeface="Arial"/>
              <a:buNone/>
            </a:pPr>
            <a:r>
              <a:rPr lang="nl-NL" sz="6100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Toekomst Stichting Nationaal Dakenplan</a:t>
            </a:r>
            <a:endParaRPr sz="1400" b="0" i="0" u="none" strike="noStrike" cap="none" dirty="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90" name="Google Shape;290;g315f5c95623_0_7">
            <a:extLst>
              <a:ext uri="{FF2B5EF4-FFF2-40B4-BE49-F238E27FC236}">
                <a16:creationId xmlns:a16="http://schemas.microsoft.com/office/drawing/2014/main" id="{66548A00-79AB-2DCD-FA98-2A147C64B7FE}"/>
              </a:ext>
            </a:extLst>
          </p:cNvPr>
          <p:cNvSpPr txBox="1"/>
          <p:nvPr/>
        </p:nvSpPr>
        <p:spPr>
          <a:xfrm>
            <a:off x="1524000" y="3838073"/>
            <a:ext cx="91440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</a:pPr>
            <a:r>
              <a:rPr lang="nl-NL" sz="3200" dirty="0">
                <a:solidFill>
                  <a:schemeClr val="lt1"/>
                </a:solidFill>
                <a:latin typeface="Corbel"/>
                <a:ea typeface="Montserrat"/>
                <a:cs typeface="Montserrat"/>
                <a:sym typeface="Corbel"/>
              </a:rPr>
              <a:t>Irene Poortinga</a:t>
            </a:r>
            <a:endParaRPr sz="3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02331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>
          <a:extLst>
            <a:ext uri="{FF2B5EF4-FFF2-40B4-BE49-F238E27FC236}">
              <a16:creationId xmlns:a16="http://schemas.microsoft.com/office/drawing/2014/main" id="{E4F4F212-3983-7BDC-F447-3900AE364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g315f5c95623_0_7">
            <a:extLst>
              <a:ext uri="{FF2B5EF4-FFF2-40B4-BE49-F238E27FC236}">
                <a16:creationId xmlns:a16="http://schemas.microsoft.com/office/drawing/2014/main" id="{49657759-1652-1C67-A193-8519E80D99A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62647"/>
            <a:ext cx="1218438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g315f5c95623_0_7">
            <a:extLst>
              <a:ext uri="{FF2B5EF4-FFF2-40B4-BE49-F238E27FC236}">
                <a16:creationId xmlns:a16="http://schemas.microsoft.com/office/drawing/2014/main" id="{1E1FD7AF-0F0B-932C-EE42-5E0BCF7B1E56}"/>
              </a:ext>
            </a:extLst>
          </p:cNvPr>
          <p:cNvSpPr txBox="1"/>
          <p:nvPr/>
        </p:nvSpPr>
        <p:spPr>
          <a:xfrm>
            <a:off x="1387366" y="769670"/>
            <a:ext cx="9144000" cy="22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Font typeface="Arial"/>
              <a:buNone/>
            </a:pPr>
            <a:r>
              <a:rPr lang="nl-NL" sz="6100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Partner </a:t>
            </a:r>
            <a:r>
              <a:rPr lang="nl-NL" sz="6100" dirty="0" err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pitches</a:t>
            </a:r>
            <a:r>
              <a:rPr lang="nl-NL" sz="6100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90" name="Google Shape;290;g315f5c95623_0_7">
            <a:extLst>
              <a:ext uri="{FF2B5EF4-FFF2-40B4-BE49-F238E27FC236}">
                <a16:creationId xmlns:a16="http://schemas.microsoft.com/office/drawing/2014/main" id="{3F27E954-F8FF-E035-31AE-FD9739D04F0A}"/>
              </a:ext>
            </a:extLst>
          </p:cNvPr>
          <p:cNvSpPr txBox="1"/>
          <p:nvPr/>
        </p:nvSpPr>
        <p:spPr>
          <a:xfrm>
            <a:off x="3510454" y="2680138"/>
            <a:ext cx="7157545" cy="2732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55000" lnSpcReduction="20000"/>
          </a:bodyPr>
          <a:lstStyle/>
          <a:p>
            <a:pPr rtl="0">
              <a:lnSpc>
                <a:spcPct val="170000"/>
              </a:lnSpc>
              <a:buNone/>
            </a:pPr>
            <a:r>
              <a:rPr lang="nl-NL" sz="4100" dirty="0">
                <a:solidFill>
                  <a:schemeClr val="lt1"/>
                </a:solidFill>
                <a:latin typeface="Corbel" panose="020B0503020204020204" pitchFamily="34" charset="0"/>
              </a:rPr>
              <a:t>Heidi Kamerling (</a:t>
            </a:r>
            <a:r>
              <a:rPr lang="nl-NL" sz="4100" dirty="0" err="1">
                <a:solidFill>
                  <a:schemeClr val="lt1"/>
                </a:solidFill>
                <a:latin typeface="Corbel" panose="020B0503020204020204" pitchFamily="34" charset="0"/>
              </a:rPr>
              <a:t>Yuverta</a:t>
            </a:r>
            <a:r>
              <a:rPr lang="nl-NL" sz="4100" dirty="0">
                <a:solidFill>
                  <a:schemeClr val="lt1"/>
                </a:solidFill>
                <a:latin typeface="Corbel" panose="020B0503020204020204" pitchFamily="34" charset="0"/>
              </a:rPr>
              <a:t>)</a:t>
            </a:r>
          </a:p>
          <a:p>
            <a:pPr rtl="0">
              <a:lnSpc>
                <a:spcPct val="170000"/>
              </a:lnSpc>
              <a:buNone/>
            </a:pPr>
            <a:r>
              <a:rPr lang="nl-NL" sz="4100" dirty="0">
                <a:solidFill>
                  <a:schemeClr val="lt1"/>
                </a:solidFill>
                <a:latin typeface="Corbel" panose="020B0503020204020204" pitchFamily="34" charset="0"/>
              </a:rPr>
              <a:t>Paul van Roosmalen( Gemeente Rotterdam)</a:t>
            </a:r>
          </a:p>
          <a:p>
            <a:pPr rtl="0">
              <a:lnSpc>
                <a:spcPct val="170000"/>
              </a:lnSpc>
              <a:buNone/>
            </a:pPr>
            <a:r>
              <a:rPr lang="nl-NL" sz="4100" dirty="0">
                <a:solidFill>
                  <a:schemeClr val="lt1"/>
                </a:solidFill>
                <a:latin typeface="Corbel" panose="020B0503020204020204" pitchFamily="34" charset="0"/>
              </a:rPr>
              <a:t>Eddy Harthoorn (Carlisle)</a:t>
            </a:r>
          </a:p>
          <a:p>
            <a:pPr rtl="0">
              <a:lnSpc>
                <a:spcPct val="170000"/>
              </a:lnSpc>
              <a:buNone/>
            </a:pPr>
            <a:r>
              <a:rPr lang="nl-NL" sz="4100" dirty="0">
                <a:solidFill>
                  <a:schemeClr val="lt1"/>
                </a:solidFill>
                <a:latin typeface="Corbel" panose="020B0503020204020204" pitchFamily="34" charset="0"/>
              </a:rPr>
              <a:t>Jasper van Lammeren (LG </a:t>
            </a:r>
            <a:r>
              <a:rPr lang="nl-NL" sz="4100" dirty="0" err="1">
                <a:solidFill>
                  <a:schemeClr val="lt1"/>
                </a:solidFill>
                <a:latin typeface="Corbel" panose="020B0503020204020204" pitchFamily="34" charset="0"/>
              </a:rPr>
              <a:t>Architects</a:t>
            </a:r>
            <a:r>
              <a:rPr lang="nl-NL" sz="4100" dirty="0">
                <a:solidFill>
                  <a:schemeClr val="lt1"/>
                </a:solidFill>
                <a:latin typeface="Corbel" panose="020B0503020204020204" pitchFamily="34" charset="0"/>
              </a:rPr>
              <a:t>)</a:t>
            </a:r>
          </a:p>
          <a:p>
            <a:pPr>
              <a:buNone/>
            </a:pPr>
            <a:br>
              <a:rPr lang="nl-NL" sz="4000" dirty="0"/>
            </a:br>
            <a:endParaRPr sz="3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1622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>
          <a:extLst>
            <a:ext uri="{FF2B5EF4-FFF2-40B4-BE49-F238E27FC236}">
              <a16:creationId xmlns:a16="http://schemas.microsoft.com/office/drawing/2014/main" id="{8C92EA9E-5B6E-752E-4489-F396BD47B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g315f5c95623_0_7">
            <a:extLst>
              <a:ext uri="{FF2B5EF4-FFF2-40B4-BE49-F238E27FC236}">
                <a16:creationId xmlns:a16="http://schemas.microsoft.com/office/drawing/2014/main" id="{6649BA63-7097-E65E-4CB1-59D1C2C0974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62647"/>
            <a:ext cx="1218438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g315f5c95623_0_7">
            <a:extLst>
              <a:ext uri="{FF2B5EF4-FFF2-40B4-BE49-F238E27FC236}">
                <a16:creationId xmlns:a16="http://schemas.microsoft.com/office/drawing/2014/main" id="{15127463-D2A1-2B1F-6BC8-864A403D2A4E}"/>
              </a:ext>
            </a:extLst>
          </p:cNvPr>
          <p:cNvSpPr txBox="1"/>
          <p:nvPr/>
        </p:nvSpPr>
        <p:spPr>
          <a:xfrm>
            <a:off x="252249" y="612015"/>
            <a:ext cx="9144000" cy="22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Font typeface="Arial"/>
              <a:buNone/>
            </a:pPr>
            <a:r>
              <a:rPr lang="nl-NL" sz="6100" b="0" i="0" u="none" strike="noStrike" cap="none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Q&amp;</a:t>
            </a:r>
            <a:r>
              <a:rPr lang="nl-NL" sz="6100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A</a:t>
            </a:r>
            <a:endParaRPr sz="1400" b="0" i="0" u="none" strike="noStrike" cap="none" dirty="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90" name="Google Shape;290;g315f5c95623_0_7">
            <a:extLst>
              <a:ext uri="{FF2B5EF4-FFF2-40B4-BE49-F238E27FC236}">
                <a16:creationId xmlns:a16="http://schemas.microsoft.com/office/drawing/2014/main" id="{E21C0BB1-B269-F249-B113-AA79C949BB8A}"/>
              </a:ext>
            </a:extLst>
          </p:cNvPr>
          <p:cNvSpPr txBox="1"/>
          <p:nvPr/>
        </p:nvSpPr>
        <p:spPr>
          <a:xfrm>
            <a:off x="3993931" y="2469931"/>
            <a:ext cx="6674068" cy="30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/>
          <a:p>
            <a:pPr>
              <a:buNone/>
            </a:pPr>
            <a:r>
              <a:rPr lang="nl-NL" sz="3000" dirty="0">
                <a:solidFill>
                  <a:schemeClr val="lt1"/>
                </a:solidFill>
                <a:latin typeface="Corbel" panose="020B0503020204020204" pitchFamily="34" charset="0"/>
              </a:rPr>
              <a:t>Scan de QR code</a:t>
            </a:r>
          </a:p>
          <a:p>
            <a:endParaRPr lang="nl-NL" sz="3000" dirty="0">
              <a:solidFill>
                <a:schemeClr val="lt1"/>
              </a:solidFill>
              <a:latin typeface="Corbel" panose="020B0503020204020204" pitchFamily="34" charset="0"/>
            </a:endParaRPr>
          </a:p>
          <a:p>
            <a:r>
              <a:rPr lang="nl-NL" sz="3000" dirty="0">
                <a:solidFill>
                  <a:schemeClr val="lt1"/>
                </a:solidFill>
                <a:latin typeface="Corbel" panose="020B0503020204020204" pitchFamily="34" charset="0"/>
              </a:rPr>
              <a:t>Of ga naar www.menti.com</a:t>
            </a:r>
          </a:p>
          <a:p>
            <a:endParaRPr lang="nl-NL" sz="3000" dirty="0">
              <a:solidFill>
                <a:schemeClr val="lt1"/>
              </a:solidFill>
              <a:latin typeface="Corbel" panose="020B0503020204020204" pitchFamily="34" charset="0"/>
            </a:endParaRPr>
          </a:p>
          <a:p>
            <a:r>
              <a:rPr lang="nl-NL" sz="3000" dirty="0">
                <a:solidFill>
                  <a:schemeClr val="lt1"/>
                </a:solidFill>
                <a:latin typeface="Corbel" panose="020B0503020204020204" pitchFamily="34" charset="0"/>
              </a:rPr>
              <a:t>Code: 4436 8219</a:t>
            </a:r>
          </a:p>
          <a:p>
            <a:pPr>
              <a:buNone/>
            </a:pPr>
            <a:br>
              <a:rPr lang="nl-NL" sz="4000" dirty="0"/>
            </a:br>
            <a:endParaRPr sz="3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Afbeelding 2" descr="Afbeelding met patroon, plein, kunst, zwart-wit&#10;&#10;Door AI gegenereerde inhoud is mogelijk onjuist.">
            <a:extLst>
              <a:ext uri="{FF2B5EF4-FFF2-40B4-BE49-F238E27FC236}">
                <a16:creationId xmlns:a16="http://schemas.microsoft.com/office/drawing/2014/main" id="{58E58EEF-4D71-21B7-9D9B-31F736EF3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152" y="2567697"/>
            <a:ext cx="23749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0917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Google Shape;511;g316bbb4d97f_0_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62647"/>
            <a:ext cx="1218438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g316bbb4d97f_0_7"/>
          <p:cNvSpPr txBox="1"/>
          <p:nvPr/>
        </p:nvSpPr>
        <p:spPr>
          <a:xfrm>
            <a:off x="1524000" y="1312050"/>
            <a:ext cx="9404400" cy="3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Font typeface="Arial"/>
              <a:buNone/>
            </a:pPr>
            <a:r>
              <a:rPr lang="nl-NL" sz="6100" dirty="0">
                <a:solidFill>
                  <a:schemeClr val="lt1"/>
                </a:solidFill>
                <a:latin typeface="Corbel" panose="020B0503020204020204" pitchFamily="34" charset="0"/>
              </a:rPr>
              <a:t>Save </a:t>
            </a:r>
            <a:r>
              <a:rPr lang="nl-NL" sz="6100" dirty="0" err="1">
                <a:solidFill>
                  <a:schemeClr val="lt1"/>
                </a:solidFill>
                <a:latin typeface="Corbel" panose="020B0503020204020204" pitchFamily="34" charset="0"/>
              </a:rPr>
              <a:t>the</a:t>
            </a:r>
            <a:r>
              <a:rPr lang="nl-NL" sz="6100" dirty="0">
                <a:solidFill>
                  <a:schemeClr val="lt1"/>
                </a:solidFill>
                <a:latin typeface="Corbel" panose="020B0503020204020204" pitchFamily="34" charset="0"/>
              </a:rPr>
              <a:t> date</a:t>
            </a:r>
            <a:endParaRPr sz="6100" dirty="0">
              <a:solidFill>
                <a:schemeClr val="lt1"/>
              </a:solidFill>
              <a:latin typeface="Corbel" panose="020B0503020204020204" pitchFamily="34" charset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Font typeface="Arial"/>
              <a:buNone/>
            </a:pPr>
            <a:endParaRPr sz="4000" dirty="0">
              <a:solidFill>
                <a:schemeClr val="lt1"/>
              </a:solidFill>
              <a:latin typeface="Corbel" panose="020B0503020204020204" pitchFamily="34" charset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Font typeface="Arial"/>
              <a:buNone/>
            </a:pPr>
            <a:r>
              <a:rPr lang="nl-NL" sz="3200" dirty="0">
                <a:solidFill>
                  <a:schemeClr val="lt1"/>
                </a:solidFill>
                <a:latin typeface="Corbel" panose="020B0503020204020204" pitchFamily="34" charset="0"/>
              </a:rPr>
              <a:t>30 oktober 2025: 14-17 uur </a:t>
            </a:r>
            <a:endParaRPr sz="3200" dirty="0">
              <a:solidFill>
                <a:schemeClr val="lt1"/>
              </a:solidFill>
              <a:latin typeface="Corbel" panose="020B0503020204020204" pitchFamily="34" charset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Font typeface="Arial"/>
              <a:buNone/>
            </a:pPr>
            <a:r>
              <a:rPr lang="nl-NL" sz="3200" dirty="0">
                <a:solidFill>
                  <a:schemeClr val="lt1"/>
                </a:solidFill>
                <a:latin typeface="Corbel" panose="020B0503020204020204" pitchFamily="34" charset="0"/>
              </a:rPr>
              <a:t>NDP-</a:t>
            </a:r>
            <a:r>
              <a:rPr lang="nl-NL" sz="3200" dirty="0" err="1">
                <a:solidFill>
                  <a:schemeClr val="lt1"/>
                </a:solidFill>
                <a:latin typeface="Corbel" panose="020B0503020204020204" pitchFamily="34" charset="0"/>
              </a:rPr>
              <a:t>partnerdag</a:t>
            </a:r>
            <a:endParaRPr sz="3200" dirty="0">
              <a:solidFill>
                <a:schemeClr val="lt1"/>
              </a:solidFill>
              <a:latin typeface="Corbel" panose="020B0503020204020204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>
          <a:extLst>
            <a:ext uri="{FF2B5EF4-FFF2-40B4-BE49-F238E27FC236}">
              <a16:creationId xmlns:a16="http://schemas.microsoft.com/office/drawing/2014/main" id="{03217E80-4EDD-2496-63C3-E4C654B62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g315f5c95623_0_14">
            <a:extLst>
              <a:ext uri="{FF2B5EF4-FFF2-40B4-BE49-F238E27FC236}">
                <a16:creationId xmlns:a16="http://schemas.microsoft.com/office/drawing/2014/main" id="{3D850193-3B5C-4D55-0D34-DB9774E1A9C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62647"/>
            <a:ext cx="1218438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g315f5c95623_0_14">
            <a:extLst>
              <a:ext uri="{FF2B5EF4-FFF2-40B4-BE49-F238E27FC236}">
                <a16:creationId xmlns:a16="http://schemas.microsoft.com/office/drawing/2014/main" id="{F946D592-A24F-B25F-E21A-CA5DA115CB37}"/>
              </a:ext>
            </a:extLst>
          </p:cNvPr>
          <p:cNvSpPr txBox="1"/>
          <p:nvPr/>
        </p:nvSpPr>
        <p:spPr>
          <a:xfrm>
            <a:off x="1524000" y="1783199"/>
            <a:ext cx="9144000" cy="22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Font typeface="Arial"/>
              <a:buNone/>
            </a:pPr>
            <a:r>
              <a:rPr lang="nl-NL" sz="6100" b="0" i="0" u="none" strike="noStrike" cap="none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Laat j</a:t>
            </a:r>
            <a:r>
              <a:rPr lang="nl-NL" sz="6100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e partner-quote achter!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Font typeface="Arial"/>
              <a:buNone/>
            </a:pPr>
            <a:r>
              <a:rPr lang="nl-NL" sz="6100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endParaRPr sz="6100" b="0" i="0" u="none" strike="noStrike" cap="none" dirty="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Font typeface="Arial"/>
              <a:buNone/>
            </a:pPr>
            <a:r>
              <a:rPr lang="nl-NL" sz="3200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Bij Nadia &amp; Roos</a:t>
            </a:r>
            <a:endParaRPr sz="3200" dirty="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4848791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Google Shape;518;g316bbb4d97f_0_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62647"/>
            <a:ext cx="1218438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g316bbb4d97f_0_22"/>
          <p:cNvSpPr txBox="1"/>
          <p:nvPr/>
        </p:nvSpPr>
        <p:spPr>
          <a:xfrm>
            <a:off x="1524000" y="1281448"/>
            <a:ext cx="9144000" cy="22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Font typeface="Arial"/>
              <a:buNone/>
            </a:pPr>
            <a:r>
              <a:rPr lang="nl-NL" sz="6100" b="0" i="0" u="none" strike="noStrike" cap="none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Netwerkborrel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g316bbb4d97f_0_22"/>
          <p:cNvSpPr txBox="1"/>
          <p:nvPr/>
        </p:nvSpPr>
        <p:spPr>
          <a:xfrm>
            <a:off x="1524000" y="3838073"/>
            <a:ext cx="91440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</a:pPr>
            <a:r>
              <a:rPr lang="nl-NL" sz="3200" b="0" i="0" u="none" strike="noStrike" cap="none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NDP Partnerevent – 25 maart</a:t>
            </a:r>
            <a:r>
              <a:rPr lang="nl-NL" sz="3200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NL" sz="3200" b="0" i="0" u="none" strike="noStrike" cap="none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2025</a:t>
            </a:r>
            <a:endParaRPr sz="3200" b="0" i="0" u="none" strike="noStrike" cap="none" dirty="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b="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g31520aea9a7_0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62647"/>
            <a:ext cx="1218438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g31520aea9a7_0_6"/>
          <p:cNvSpPr txBox="1"/>
          <p:nvPr/>
        </p:nvSpPr>
        <p:spPr>
          <a:xfrm>
            <a:off x="1524000" y="1281448"/>
            <a:ext cx="9144000" cy="22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Font typeface="Arial"/>
              <a:buNone/>
            </a:pPr>
            <a:r>
              <a:rPr lang="nl-NL" sz="6100" b="0" i="0" u="none" strike="noStrike" cap="none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Welkom </a:t>
            </a:r>
            <a:r>
              <a:rPr lang="nl-NL" sz="6100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bij Eurosafe</a:t>
            </a:r>
            <a:r>
              <a:rPr lang="nl-NL" sz="61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g31520aea9a7_0_6"/>
          <p:cNvSpPr txBox="1"/>
          <p:nvPr/>
        </p:nvSpPr>
        <p:spPr>
          <a:xfrm>
            <a:off x="1524000" y="3838073"/>
            <a:ext cx="91440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>
              <a:lnSpc>
                <a:spcPct val="170000"/>
              </a:lnSpc>
              <a:buClr>
                <a:schemeClr val="lt1"/>
              </a:buClr>
              <a:buSzPts val="2400"/>
            </a:pPr>
            <a:r>
              <a:rPr lang="nl-NL" sz="2400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Mark </a:t>
            </a:r>
            <a:r>
              <a:rPr lang="nl-NL" sz="2400" dirty="0" err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Dubbink</a:t>
            </a:r>
            <a:r>
              <a:rPr lang="nl-NL" sz="2400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- CEO</a:t>
            </a:r>
            <a:endParaRPr sz="2400" b="0" i="0" u="none" strike="noStrike" cap="none" dirty="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b="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g316bbb4d97f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62647"/>
            <a:ext cx="1218438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g316bbb4d97f_0_0"/>
          <p:cNvSpPr txBox="1"/>
          <p:nvPr/>
        </p:nvSpPr>
        <p:spPr>
          <a:xfrm>
            <a:off x="1524000" y="1281448"/>
            <a:ext cx="9144000" cy="22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Font typeface="Arial"/>
              <a:buNone/>
            </a:pPr>
            <a:r>
              <a:rPr lang="nl-NL" sz="6100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Het nieuwe bestuur stelt zich voor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g316bbb4d97f_0_0"/>
          <p:cNvSpPr txBox="1"/>
          <p:nvPr/>
        </p:nvSpPr>
        <p:spPr>
          <a:xfrm>
            <a:off x="1524000" y="4006885"/>
            <a:ext cx="91440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371600" marR="0" lvl="0" indent="4572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</a:pPr>
            <a:r>
              <a:rPr lang="nl-NL" sz="2400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Sander Mager (Waterschap Amstel, Gooi en Vecht)</a:t>
            </a:r>
          </a:p>
          <a:p>
            <a:pPr marL="1371600" marR="0" lvl="0" indent="4572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</a:pPr>
            <a:r>
              <a:rPr lang="nl-NL" sz="2400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Cécil Konijnendijk (Nature </a:t>
            </a:r>
            <a:r>
              <a:rPr lang="nl-NL" sz="2400" dirty="0" err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Based</a:t>
            </a:r>
            <a:r>
              <a:rPr lang="nl-NL" sz="2400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Solutions)</a:t>
            </a:r>
          </a:p>
          <a:p>
            <a:pPr marL="1371600" marR="0" lvl="0" indent="4572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</a:pPr>
            <a:r>
              <a:rPr lang="nl-NL" sz="2400" b="0" i="0" u="none" strike="noStrike" cap="none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Hen</a:t>
            </a:r>
            <a:r>
              <a:rPr lang="nl-NL" sz="2400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k Vlijm (Vereniging Bouwwerk </a:t>
            </a:r>
            <a:r>
              <a:rPr lang="nl-NL" sz="2400" dirty="0" err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Begroeners</a:t>
            </a:r>
            <a:r>
              <a:rPr lang="nl-NL" sz="2400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)</a:t>
            </a:r>
            <a:endParaRPr sz="2400" b="0" i="0" u="none" strike="noStrike" cap="none" dirty="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b="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g315f5c95623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62647"/>
            <a:ext cx="1218438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g315f5c95623_0_0"/>
          <p:cNvSpPr txBox="1"/>
          <p:nvPr/>
        </p:nvSpPr>
        <p:spPr>
          <a:xfrm>
            <a:off x="1524000" y="1814848"/>
            <a:ext cx="9144000" cy="22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Font typeface="Arial"/>
              <a:buNone/>
            </a:pPr>
            <a:r>
              <a:rPr lang="nl-NL" sz="6100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Voortgang </a:t>
            </a:r>
            <a:endParaRPr sz="6100" dirty="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Font typeface="Arial"/>
              <a:buNone/>
            </a:pPr>
            <a:r>
              <a:rPr lang="nl-NL" sz="6100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NDP-werkgroepen </a:t>
            </a:r>
            <a:r>
              <a:rPr lang="nl-NL" sz="61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g315f5c95623_0_0"/>
          <p:cNvSpPr txBox="1"/>
          <p:nvPr/>
        </p:nvSpPr>
        <p:spPr>
          <a:xfrm>
            <a:off x="1524000" y="3838075"/>
            <a:ext cx="9144000" cy="1608600"/>
          </a:xfrm>
          <a:prstGeom prst="rect">
            <a:avLst/>
          </a:prstGeom>
          <a:solidFill>
            <a:srgbClr val="FA4614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/>
          <a:p>
            <a:pPr marL="0" marR="0" lvl="0" indent="0" algn="ctr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38037"/>
              <a:buFont typeface="Montserrat"/>
              <a:buNone/>
            </a:pPr>
            <a:endParaRPr sz="6309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ctr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</a:pPr>
            <a:endParaRPr sz="24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71428"/>
              <a:buFont typeface="Montserrat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>
          <a:extLst>
            <a:ext uri="{FF2B5EF4-FFF2-40B4-BE49-F238E27FC236}">
              <a16:creationId xmlns:a16="http://schemas.microsoft.com/office/drawing/2014/main" id="{4912AADC-4904-A148-464E-5CFD25DA5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g31520aea9a7_0_6">
            <a:extLst>
              <a:ext uri="{FF2B5EF4-FFF2-40B4-BE49-F238E27FC236}">
                <a16:creationId xmlns:a16="http://schemas.microsoft.com/office/drawing/2014/main" id="{B050EF36-889E-5FED-E388-2ECC0A103A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62647"/>
            <a:ext cx="1218438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g31520aea9a7_0_6">
            <a:extLst>
              <a:ext uri="{FF2B5EF4-FFF2-40B4-BE49-F238E27FC236}">
                <a16:creationId xmlns:a16="http://schemas.microsoft.com/office/drawing/2014/main" id="{67931A53-0ED3-9929-8241-433D01A68FFB}"/>
              </a:ext>
            </a:extLst>
          </p:cNvPr>
          <p:cNvSpPr txBox="1"/>
          <p:nvPr/>
        </p:nvSpPr>
        <p:spPr>
          <a:xfrm>
            <a:off x="1524000" y="1281448"/>
            <a:ext cx="9144000" cy="22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100"/>
              <a:buFont typeface="Arial"/>
              <a:buNone/>
            </a:pPr>
            <a:r>
              <a:rPr lang="nl-NL" sz="6100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Speerpunt Educatie</a:t>
            </a:r>
            <a:r>
              <a:rPr lang="nl-NL" sz="61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g31520aea9a7_0_6">
            <a:extLst>
              <a:ext uri="{FF2B5EF4-FFF2-40B4-BE49-F238E27FC236}">
                <a16:creationId xmlns:a16="http://schemas.microsoft.com/office/drawing/2014/main" id="{C6B02556-1CDA-AEF8-2A24-8C44A2D8AE05}"/>
              </a:ext>
            </a:extLst>
          </p:cNvPr>
          <p:cNvSpPr txBox="1"/>
          <p:nvPr/>
        </p:nvSpPr>
        <p:spPr>
          <a:xfrm>
            <a:off x="1524000" y="3838073"/>
            <a:ext cx="91440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>
              <a:lnSpc>
                <a:spcPct val="170000"/>
              </a:lnSpc>
              <a:buClr>
                <a:schemeClr val="lt1"/>
              </a:buClr>
              <a:buSzPts val="2400"/>
            </a:pPr>
            <a:r>
              <a:rPr lang="nl-NL" sz="3200" dirty="0" err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Sijtske</a:t>
            </a:r>
            <a:r>
              <a:rPr lang="nl-NL" sz="3200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nl-NL" sz="3200" dirty="0" err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Ouderkerken</a:t>
            </a:r>
            <a:endParaRPr sz="3200" b="0" i="0" u="none" strike="noStrike" cap="none" dirty="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200" b="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4313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>
          <a:extLst>
            <a:ext uri="{FF2B5EF4-FFF2-40B4-BE49-F238E27FC236}">
              <a16:creationId xmlns:a16="http://schemas.microsoft.com/office/drawing/2014/main" id="{3D6769E0-9E28-81C8-18D3-35E6DA415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99;p2">
            <a:extLst>
              <a:ext uri="{FF2B5EF4-FFF2-40B4-BE49-F238E27FC236}">
                <a16:creationId xmlns:a16="http://schemas.microsoft.com/office/drawing/2014/main" id="{518C464A-4136-E7A2-49C7-5C97E26ED379}"/>
              </a:ext>
            </a:extLst>
          </p:cNvPr>
          <p:cNvPicPr preferRelativeResize="0"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0280" y="0"/>
            <a:ext cx="846172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>
            <a:extLst>
              <a:ext uri="{FF2B5EF4-FFF2-40B4-BE49-F238E27FC236}">
                <a16:creationId xmlns:a16="http://schemas.microsoft.com/office/drawing/2014/main" id="{C15112BD-F900-85AB-9104-2315973B9FF1}"/>
              </a:ext>
            </a:extLst>
          </p:cNvPr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6260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>
            <a:extLst>
              <a:ext uri="{FF2B5EF4-FFF2-40B4-BE49-F238E27FC236}">
                <a16:creationId xmlns:a16="http://schemas.microsoft.com/office/drawing/2014/main" id="{CF16B150-25CB-BCFD-8EED-F8D22CC4AC05}"/>
              </a:ext>
            </a:extLst>
          </p:cNvPr>
          <p:cNvSpPr txBox="1"/>
          <p:nvPr/>
        </p:nvSpPr>
        <p:spPr>
          <a:xfrm>
            <a:off x="653720" y="658005"/>
            <a:ext cx="5091899" cy="4407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srgbClr val="FA4614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Speerpunt Educatie</a:t>
            </a:r>
            <a:endParaRPr kumimoji="0" lang="nl-NL" sz="1800" b="0" i="0" u="none" strike="noStrike" kern="0" cap="none" spc="0" normalizeH="0" baseline="0" noProof="0" dirty="0">
              <a:ln>
                <a:noFill/>
              </a:ln>
              <a:solidFill>
                <a:srgbClr val="FA4614"/>
              </a:solidFill>
              <a:effectLst/>
              <a:uLnTx/>
              <a:uFillTx/>
              <a:latin typeface="Corbel" panose="020B0503020204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endParaRPr kumimoji="0" lang="nl-NL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lang="nl-NL" sz="1800" b="1" dirty="0">
                <a:latin typeface="Corbel" panose="020B0503020204020204" pitchFamily="34" charset="0"/>
                <a:ea typeface="Montserrat"/>
                <a:cs typeface="Montserrat"/>
                <a:sym typeface="Montserrat"/>
              </a:rPr>
              <a:t>H</a:t>
            </a:r>
            <a:r>
              <a:rPr kumimoji="0" lang="nl-NL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Montserrat"/>
                <a:cs typeface="Montserrat"/>
                <a:sym typeface="Montserrat"/>
              </a:rPr>
              <a:t>et ontbreekt bouwparticipanten die betrokken </a:t>
            </a:r>
            <a:r>
              <a:rPr lang="nl-NL" sz="1800" b="1" dirty="0">
                <a:latin typeface="Corbel" panose="020B0503020204020204" pitchFamily="34" charset="0"/>
                <a:ea typeface="Montserrat"/>
                <a:cs typeface="Montserrat"/>
                <a:sym typeface="Montserrat"/>
              </a:rPr>
              <a:t>zijn bij het ontwerpen en realiseren van multifunctionele daken vaak aan </a:t>
            </a:r>
            <a:r>
              <a:rPr lang="nl-NL" sz="1800" b="1" dirty="0">
                <a:solidFill>
                  <a:srgbClr val="FF0000"/>
                </a:solidFill>
                <a:latin typeface="Corbel" panose="020B0503020204020204" pitchFamily="34" charset="0"/>
                <a:ea typeface="Montserrat"/>
                <a:cs typeface="Montserrat"/>
                <a:sym typeface="Montserrat"/>
              </a:rPr>
              <a:t>brede / multidisciplinaire kennis </a:t>
            </a:r>
            <a:r>
              <a:rPr lang="nl-NL" sz="1800" b="1" dirty="0">
                <a:latin typeface="Corbel" panose="020B0503020204020204" pitchFamily="34" charset="0"/>
                <a:ea typeface="Montserrat"/>
                <a:cs typeface="Montserrat"/>
                <a:sym typeface="Montserrat"/>
              </a:rPr>
              <a:t>over multifunctionele daken. </a:t>
            </a:r>
            <a:r>
              <a:rPr kumimoji="0" lang="nl-NL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Montserrat"/>
                <a:cs typeface="Montserrat"/>
                <a:sym typeface="Montserrat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endParaRPr kumimoji="0" lang="nl-NL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Montserrat"/>
                <a:cs typeface="Montserrat"/>
                <a:sym typeface="Montserrat"/>
              </a:rPr>
              <a:t>Hoe zorgen we voor up-to-date, brede en multidisciplinaire kennis over multifunctionele daken voor de verschillende typen opleidingen?</a:t>
            </a:r>
          </a:p>
        </p:txBody>
      </p:sp>
    </p:spTree>
    <p:extLst>
      <p:ext uri="{BB962C8B-B14F-4D97-AF65-F5344CB8AC3E}">
        <p14:creationId xmlns:p14="http://schemas.microsoft.com/office/powerpoint/2010/main" val="1716335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>
          <a:extLst>
            <a:ext uri="{FF2B5EF4-FFF2-40B4-BE49-F238E27FC236}">
              <a16:creationId xmlns:a16="http://schemas.microsoft.com/office/drawing/2014/main" id="{081A1E47-96C5-8745-CF51-9FF3911C8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2FA2C7D5-1A89-5655-60D5-0E400DED55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61655" y="-364845"/>
            <a:ext cx="12253655" cy="8167062"/>
          </a:xfrm>
          <a:prstGeom prst="rect">
            <a:avLst/>
          </a:prstGeom>
        </p:spPr>
      </p:pic>
      <p:pic>
        <p:nvPicPr>
          <p:cNvPr id="100" name="Google Shape;100;p2">
            <a:extLst>
              <a:ext uri="{FF2B5EF4-FFF2-40B4-BE49-F238E27FC236}">
                <a16:creationId xmlns:a16="http://schemas.microsoft.com/office/drawing/2014/main" id="{EED8BA4E-7AFF-26B7-AF06-2063BF29870B}"/>
              </a:ext>
            </a:extLst>
          </p:cNvPr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938887" cy="230014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>
            <a:extLst>
              <a:ext uri="{FF2B5EF4-FFF2-40B4-BE49-F238E27FC236}">
                <a16:creationId xmlns:a16="http://schemas.microsoft.com/office/drawing/2014/main" id="{A1C415CF-C277-8685-D654-4B7F3753F1E1}"/>
              </a:ext>
            </a:extLst>
          </p:cNvPr>
          <p:cNvSpPr txBox="1"/>
          <p:nvPr/>
        </p:nvSpPr>
        <p:spPr>
          <a:xfrm>
            <a:off x="662033" y="120963"/>
            <a:ext cx="4591611" cy="2113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srgbClr val="FA4614"/>
                </a:solidFill>
                <a:effectLst/>
                <a:uLnTx/>
                <a:uFillTx/>
                <a:latin typeface="Corbel" panose="020B0503020204020204" pitchFamily="34" charset="0"/>
                <a:sym typeface="Arial"/>
              </a:rPr>
              <a:t>Speerpunt Educatie</a:t>
            </a:r>
            <a:endParaRPr kumimoji="0" lang="nl-NL" sz="1800" b="0" i="0" u="none" strike="noStrike" kern="0" cap="none" spc="0" normalizeH="0" baseline="0" noProof="0" dirty="0">
              <a:ln>
                <a:noFill/>
              </a:ln>
              <a:solidFill>
                <a:srgbClr val="FA4614"/>
              </a:solidFill>
              <a:effectLst/>
              <a:uLnTx/>
              <a:uFillTx/>
              <a:latin typeface="Corbel" panose="020B0503020204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endParaRPr kumimoji="0" lang="nl-NL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lang="nl-NL" sz="1800" b="1" dirty="0">
                <a:latin typeface="Corbel" panose="020B0503020204020204" pitchFamily="34" charset="0"/>
                <a:ea typeface="Montserrat"/>
                <a:cs typeface="Montserrat"/>
                <a:sym typeface="Montserrat"/>
              </a:rPr>
              <a:t>(regulier) o</a:t>
            </a:r>
            <a:r>
              <a:rPr kumimoji="0" lang="nl-NL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Montserrat"/>
                <a:cs typeface="Montserrat"/>
                <a:sym typeface="Montserrat"/>
              </a:rPr>
              <a:t>nderwijs</a:t>
            </a:r>
            <a:r>
              <a:rPr kumimoji="0" lang="nl-NL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 pitchFamily="34" charset="0"/>
                <a:ea typeface="Montserrat"/>
                <a:cs typeface="Montserrat"/>
                <a:sym typeface="Montserrat"/>
              </a:rPr>
              <a:t> in Nederland</a:t>
            </a:r>
          </a:p>
          <a:p>
            <a:pPr marL="0" marR="0" lvl="0" indent="0" algn="l" defTabSz="914400" rtl="0" eaLnBrk="1" fontAlgn="auto" latinLnBrk="0" hangingPunct="1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endParaRPr kumimoji="0" lang="nl-NL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endParaRPr kumimoji="0" lang="nl-NL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6" name="Afbeelding 5" descr="Afbeelding met tekst, schermopname, diagram, Lettertype&#10;&#10;Door AI gegenereerde inhoud is mogelijk onjuist.">
            <a:extLst>
              <a:ext uri="{FF2B5EF4-FFF2-40B4-BE49-F238E27FC236}">
                <a16:creationId xmlns:a16="http://schemas.microsoft.com/office/drawing/2014/main" id="{E723C49F-113F-0855-BC74-60FD7ADE636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62"/>
          <a:stretch/>
        </p:blipFill>
        <p:spPr>
          <a:xfrm>
            <a:off x="2898724" y="2300140"/>
            <a:ext cx="7511077" cy="543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4577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1106</Words>
  <Application>Microsoft Macintosh PowerPoint</Application>
  <PresentationFormat>Breedbeeld</PresentationFormat>
  <Paragraphs>253</Paragraphs>
  <Slides>38</Slides>
  <Notes>38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38</vt:i4>
      </vt:variant>
    </vt:vector>
  </HeadingPairs>
  <TitlesOfParts>
    <vt:vector size="45" baseType="lpstr">
      <vt:lpstr>Arial</vt:lpstr>
      <vt:lpstr>Montserrat</vt:lpstr>
      <vt:lpstr>Noto Sans Symbols</vt:lpstr>
      <vt:lpstr>Calibri</vt:lpstr>
      <vt:lpstr>Wingdings</vt:lpstr>
      <vt:lpstr>Corbel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Roos de Jager</dc:creator>
  <cp:lastModifiedBy>Roos de Jager</cp:lastModifiedBy>
  <cp:revision>5</cp:revision>
  <dcterms:created xsi:type="dcterms:W3CDTF">2023-05-31T07:33:48Z</dcterms:created>
  <dcterms:modified xsi:type="dcterms:W3CDTF">2025-04-01T12:57:13Z</dcterms:modified>
</cp:coreProperties>
</file>